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8" r:id="rId6"/>
    <p:sldId id="265" r:id="rId7"/>
    <p:sldId id="266" r:id="rId8"/>
    <p:sldId id="267" r:id="rId9"/>
    <p:sldId id="260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A5AE3-A270-4F1B-BF25-DA51B5929B24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92013-67FB-4404-A083-E8DE0A2FE1BD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5D18A-B764-4985-BC8E-389B24B74687}" type="datetimeFigureOut">
              <a:rPr lang="en-CA" smtClean="0"/>
              <a:t>28/02/2012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83FD0-0F27-4E56-82CF-1163332F947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food.unl.edu/web/allergy/allergy-sensitivity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ctoroz.com/videos/high-fiber-foods" TargetMode="External"/><Relationship Id="rId2" Type="http://schemas.openxmlformats.org/officeDocument/2006/relationships/hyperlink" Target="http://www.doctoroz.com/videos/sugar-highs-explained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omemakers.com/homemakers/client/en/Home/DetailNews.asp?idNews=247406&amp;bSearch=True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micalsubstanceschimiques.gc.ca/challenge-defi/bisphenol-a_fs-fr_e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en-CA" dirty="0" smtClean="0"/>
              <a:t>Unit One – Closer to the End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1772816"/>
            <a:ext cx="6400800" cy="1752600"/>
          </a:xfrm>
        </p:spPr>
        <p:txBody>
          <a:bodyPr/>
          <a:lstStyle/>
          <a:p>
            <a:r>
              <a:rPr lang="en-CA" dirty="0" smtClean="0"/>
              <a:t>More Information for you! Yeah!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276872"/>
            <a:ext cx="3600400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404664"/>
            <a:ext cx="66903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800" b="1" u="sng" dirty="0" smtClean="0"/>
              <a:t>Overview of Food Allergies and Sensitivities</a:t>
            </a:r>
            <a:endParaRPr lang="en-CA" sz="2800" b="1" u="sng" dirty="0"/>
          </a:p>
        </p:txBody>
      </p:sp>
      <p:sp>
        <p:nvSpPr>
          <p:cNvPr id="3" name="Rectangle 2"/>
          <p:cNvSpPr/>
          <p:nvPr/>
        </p:nvSpPr>
        <p:spPr>
          <a:xfrm>
            <a:off x="539552" y="1052736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smtClean="0">
                <a:hlinkClick r:id="rId2"/>
              </a:rPr>
              <a:t>Food allergies and food intolerances</a:t>
            </a:r>
            <a:r>
              <a:rPr lang="en-CA" dirty="0" smtClean="0"/>
              <a:t> are two common classes of food sensitivities.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11560" y="1628800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dirty="0" smtClean="0"/>
              <a:t>The "Big 8" Trouble Foods</a:t>
            </a:r>
          </a:p>
          <a:p>
            <a:r>
              <a:rPr lang="en-CA" dirty="0" smtClean="0"/>
              <a:t>Peanuts, soybeans, fish, crustaceans, milk, eggs, tree nuts, and wheat are considered the most common allergenic foods on a worldwide basis.</a:t>
            </a:r>
            <a:endParaRPr lang="en-C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564904"/>
            <a:ext cx="31432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79512" y="3284984"/>
            <a:ext cx="5578515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/>
              <a:t>Quiz Time.....</a:t>
            </a:r>
            <a:r>
              <a:rPr lang="en-CA" sz="2800" dirty="0" smtClean="0">
                <a:sym typeface="Wingdings" pitchFamily="2" charset="2"/>
              </a:rPr>
              <a:t></a:t>
            </a:r>
          </a:p>
          <a:p>
            <a:endParaRPr lang="en-CA" sz="2800" dirty="0" smtClean="0"/>
          </a:p>
          <a:p>
            <a:r>
              <a:rPr lang="en-CA" sz="2800" dirty="0" smtClean="0"/>
              <a:t>My friend is lactose intolerant. If she </a:t>
            </a:r>
          </a:p>
          <a:p>
            <a:r>
              <a:rPr lang="en-CA" sz="2800" dirty="0" smtClean="0"/>
              <a:t>Comes over for Dinner, do I have to </a:t>
            </a:r>
          </a:p>
          <a:p>
            <a:r>
              <a:rPr lang="en-CA" sz="2800" dirty="0" smtClean="0"/>
              <a:t>make a milk-free meal?</a:t>
            </a:r>
          </a:p>
          <a:p>
            <a:endParaRPr lang="en-CA" sz="2800" dirty="0"/>
          </a:p>
          <a:p>
            <a:r>
              <a:rPr lang="en-CA" sz="2800" dirty="0" smtClean="0"/>
              <a:t>True or False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556792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Canada’s Food Guide is not intended for:</a:t>
            </a:r>
          </a:p>
          <a:p>
            <a:r>
              <a:rPr lang="en-CA" sz="2400" dirty="0" smtClean="0"/>
              <a:t>	a. Babies from 0-12 months</a:t>
            </a:r>
          </a:p>
          <a:p>
            <a:r>
              <a:rPr lang="en-CA" sz="2400" dirty="0" smtClean="0"/>
              <a:t>	b. Children from age 2-12 years</a:t>
            </a:r>
          </a:p>
          <a:p>
            <a:r>
              <a:rPr lang="en-CA" sz="2400" dirty="0" smtClean="0"/>
              <a:t>	c. Teenagers and Adults</a:t>
            </a:r>
          </a:p>
          <a:p>
            <a:r>
              <a:rPr lang="en-CA" sz="2400" dirty="0" smtClean="0"/>
              <a:t>	d. Vegetarians</a:t>
            </a:r>
          </a:p>
          <a:p>
            <a:r>
              <a:rPr lang="en-CA" sz="2400" dirty="0" smtClean="0"/>
              <a:t>	e. Certain Cultural Groups</a:t>
            </a:r>
          </a:p>
          <a:p>
            <a:pPr marL="457200" indent="-457200" algn="ctr"/>
            <a:endParaRPr lang="en-CA" sz="2400" dirty="0" smtClean="0">
              <a:solidFill>
                <a:srgbClr val="FF0000"/>
              </a:solidFill>
            </a:endParaRPr>
          </a:p>
          <a:p>
            <a:pPr marL="457200" indent="-457200" algn="ctr"/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620688"/>
            <a:ext cx="7625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/>
              <a:t>False! Most people with an intolerance can still consume milk products.</a:t>
            </a:r>
            <a:endParaRPr lang="en-CA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861048"/>
            <a:ext cx="48006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260648"/>
            <a:ext cx="896448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/>
            <a:endParaRPr lang="en-CA" dirty="0" smtClean="0">
              <a:solidFill>
                <a:srgbClr val="FF0000"/>
              </a:solidFill>
            </a:endParaRPr>
          </a:p>
          <a:p>
            <a:pPr marL="457200" indent="-457200" algn="ctr"/>
            <a:r>
              <a:rPr lang="en-CA" sz="2400" dirty="0" smtClean="0">
                <a:solidFill>
                  <a:srgbClr val="FF0000"/>
                </a:solidFill>
              </a:rPr>
              <a:t>A</a:t>
            </a:r>
            <a:r>
              <a:rPr lang="en-CA" sz="2400" dirty="0" smtClean="0"/>
              <a:t> is the answer!!!</a:t>
            </a:r>
          </a:p>
          <a:p>
            <a:pPr marL="457200" indent="-457200"/>
            <a:r>
              <a:rPr lang="en-CA" sz="2400" dirty="0" smtClean="0"/>
              <a:t> The Canadian Food Guide is designed for Canadians over 2 years old! </a:t>
            </a:r>
            <a:endParaRPr lang="en-CA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763688" y="2276872"/>
            <a:ext cx="75533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/>
              <a:t>Who is at greatest risk for a food allergy? </a:t>
            </a:r>
          </a:p>
          <a:p>
            <a:r>
              <a:rPr lang="en-CA" sz="2000" b="1" dirty="0"/>
              <a:t>	</a:t>
            </a:r>
            <a:r>
              <a:rPr lang="en-CA" sz="2000" b="1" dirty="0" smtClean="0"/>
              <a:t>a. A child whose parents both have allergies</a:t>
            </a:r>
          </a:p>
          <a:p>
            <a:r>
              <a:rPr lang="en-CA" sz="2000" b="1" dirty="0"/>
              <a:t>	</a:t>
            </a:r>
            <a:r>
              <a:rPr lang="en-CA" sz="2000" b="1" dirty="0" smtClean="0"/>
              <a:t>b. A child who’s mother ate a lot of peanut butter during       	pregnancy</a:t>
            </a:r>
          </a:p>
          <a:p>
            <a:r>
              <a:rPr lang="en-CA" sz="2000" b="1" dirty="0"/>
              <a:t>	</a:t>
            </a:r>
            <a:r>
              <a:rPr lang="en-CA" sz="2000" b="1" dirty="0" smtClean="0"/>
              <a:t>c. Someone who lives in a very polluted neighbourhood</a:t>
            </a:r>
          </a:p>
          <a:p>
            <a:r>
              <a:rPr lang="en-CA" sz="2000" b="1" dirty="0"/>
              <a:t>	</a:t>
            </a:r>
            <a:r>
              <a:rPr lang="en-CA" sz="2000" b="1" dirty="0" smtClean="0"/>
              <a:t>d. A child with a father with allergies</a:t>
            </a:r>
            <a:endParaRPr lang="en-CA" sz="2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708919"/>
            <a:ext cx="2448272" cy="326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0"/>
            <a:ext cx="83219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 smtClean="0">
                <a:solidFill>
                  <a:srgbClr val="FF0000"/>
                </a:solidFill>
              </a:rPr>
              <a:t>A</a:t>
            </a:r>
            <a:r>
              <a:rPr lang="en-CA" sz="2400" dirty="0" smtClean="0"/>
              <a:t>. The risk for developing allergies is greatest when both parents have an allergy.</a:t>
            </a:r>
            <a:endParaRPr lang="en-CA" sz="2400" dirty="0"/>
          </a:p>
        </p:txBody>
      </p:sp>
      <p:sp>
        <p:nvSpPr>
          <p:cNvPr id="4" name="Rectangle 3"/>
          <p:cNvSpPr/>
          <p:nvPr/>
        </p:nvSpPr>
        <p:spPr>
          <a:xfrm>
            <a:off x="683568" y="889844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 smtClean="0">
                <a:solidFill>
                  <a:schemeClr val="accent6">
                    <a:lumMod val="75000"/>
                  </a:schemeClr>
                </a:solidFill>
              </a:rPr>
              <a:t>Symptoms of an allergic reaction vary from one individual to another.  Symptoms may include one or more of the following;</a:t>
            </a:r>
          </a:p>
          <a:p>
            <a:endParaRPr lang="en-CA" sz="2400" dirty="0" smtClean="0"/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Tingling sensation in the mouth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Swelling of the tongue, throat, eyes, face and lips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Difficulty breathing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Hives or a rash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Vomiting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Abdominal cramps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err="1" smtClean="0"/>
              <a:t>Diarrhea</a:t>
            </a:r>
            <a:endParaRPr lang="en-CA" sz="2400" dirty="0" smtClean="0"/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Drop in blood pressure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Loss of consciousness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In severe cases, an allergic reaction can cause death.</a:t>
            </a:r>
          </a:p>
          <a:p>
            <a:pPr>
              <a:buFont typeface="Wingdings" pitchFamily="2" charset="2"/>
              <a:buChar char="Ø"/>
            </a:pPr>
            <a:r>
              <a:rPr lang="en-CA" sz="2400" dirty="0" smtClean="0"/>
              <a:t>Allergy symptoms typically appear within minutes or up to two hours after the allergy-causing food has been consumed.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Bell-Ringer –Group Challenge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40"/>
          </a:xfrm>
        </p:spPr>
        <p:txBody>
          <a:bodyPr/>
          <a:lstStyle/>
          <a:p>
            <a:r>
              <a:rPr lang="en-CA" dirty="0" smtClean="0"/>
              <a:t>VITAMINS: WHAT DO A THERMOSTAT, A GAS PEDAL, AND A VITAMIN HAVE IN COMMON? </a:t>
            </a:r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714625"/>
            <a:ext cx="31432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Did you get.....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They all start and regulate body functions and how the body uses its energy sources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What happens when the body takes in too many water-soluble vitamins?</a:t>
            </a:r>
          </a:p>
          <a:p>
            <a:r>
              <a:rPr lang="en-CA" dirty="0" smtClean="0"/>
              <a:t>They are easily excreted in the urine should more than the needed amount be present.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20688"/>
            <a:ext cx="820891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sz="2800" dirty="0" smtClean="0">
                <a:solidFill>
                  <a:srgbClr val="FF0000"/>
                </a:solidFill>
              </a:rPr>
              <a:t>What happens when the body takes in too many fat-soluble vitamins?</a:t>
            </a:r>
          </a:p>
          <a:p>
            <a:pPr>
              <a:buFont typeface="Arial" pitchFamily="34" charset="0"/>
              <a:buChar char="•"/>
            </a:pPr>
            <a:r>
              <a:rPr lang="en-CA" sz="2800" dirty="0" smtClean="0"/>
              <a:t>Like other lipids, once they are absorbed from the intestinal tract, they can't easily be excreted. They are stored in the liver as fatty tissues and can reach toxic levels. </a:t>
            </a:r>
          </a:p>
          <a:p>
            <a:pPr>
              <a:buFont typeface="Arial" pitchFamily="34" charset="0"/>
              <a:buChar char="•"/>
            </a:pPr>
            <a:r>
              <a:rPr lang="en-CA" sz="2800" dirty="0" smtClean="0">
                <a:solidFill>
                  <a:srgbClr val="FF0000"/>
                </a:solidFill>
              </a:rPr>
              <a:t>What is toxicity?</a:t>
            </a:r>
          </a:p>
          <a:p>
            <a:pPr>
              <a:buFont typeface="Arial" pitchFamily="34" charset="0"/>
              <a:buChar char="•"/>
            </a:pPr>
            <a:r>
              <a:rPr lang="en-CA" sz="2800" dirty="0" smtClean="0"/>
              <a:t>Toxicity is the ability of a substance to harm living organisms.</a:t>
            </a:r>
          </a:p>
          <a:p>
            <a:pPr>
              <a:buFont typeface="Arial" pitchFamily="34" charset="0"/>
              <a:buChar char="•"/>
            </a:pPr>
            <a:endParaRPr lang="en-CA" sz="2800" dirty="0" smtClean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88640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b="1" dirty="0" smtClean="0"/>
              <a:t>What was the significance of the Breakfast Lab?</a:t>
            </a:r>
          </a:p>
          <a:p>
            <a:r>
              <a:rPr lang="en-CA" sz="2400" b="1" dirty="0" smtClean="0"/>
              <a:t>Feeling Good Is Contagious: Eat an Eye-Opening Breakfast </a:t>
            </a:r>
            <a:endParaRPr lang="en-CA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611560" y="1772816"/>
            <a:ext cx="8100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smtClean="0"/>
              <a:t>Simple carbohydrates and sugars provide a quick pick-me-up. Thus, </a:t>
            </a:r>
            <a:r>
              <a:rPr lang="en-CA" dirty="0" smtClean="0">
                <a:hlinkClick r:id="rId2"/>
              </a:rPr>
              <a:t>the subsequent crash</a:t>
            </a:r>
            <a:r>
              <a:rPr lang="en-CA" dirty="0" smtClean="0"/>
              <a:t>. When your morning energy spike turns into an energy slump, ask yourself, “Am I choosing the right foods?” If high-fibre items are not on the menu, you’ve got your answer.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2356938" y="3244334"/>
            <a:ext cx="44271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 smtClean="0">
                <a:solidFill>
                  <a:schemeClr val="accent6">
                    <a:lumMod val="50000"/>
                  </a:schemeClr>
                </a:solidFill>
              </a:rPr>
              <a:t>Fibre is the smart way to fuel up for your day.</a:t>
            </a:r>
            <a:endParaRPr lang="en-CA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5616" y="4509120"/>
            <a:ext cx="66064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smtClean="0"/>
              <a:t>Moral of the story: There's a reason they say breakfast is your most important meal of the day. Think twice about it and double your efforts to get the </a:t>
            </a:r>
            <a:r>
              <a:rPr lang="en-CA" dirty="0" smtClean="0">
                <a:hlinkClick r:id="rId3"/>
              </a:rPr>
              <a:t>20-35 grams of fibre you need</a:t>
            </a:r>
            <a:r>
              <a:rPr lang="en-CA" dirty="0" smtClean="0"/>
              <a:t> a day (for context, a cup of </a:t>
            </a:r>
            <a:r>
              <a:rPr lang="en-CA" dirty="0" err="1" smtClean="0"/>
              <a:t>quinoa</a:t>
            </a:r>
            <a:r>
              <a:rPr lang="en-CA" dirty="0" smtClean="0"/>
              <a:t> is 8 grams, a pear provides 5 grams, and a cup of navy beans gives you 19 grams). It's your job to make sure you get there and show others why it's worth doing it too. </a:t>
            </a:r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0" y="980728"/>
            <a:ext cx="8892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smtClean="0"/>
              <a:t>Not only can a healthy breakfast improve your concentration, it can fast-track you closer to your healthy weight goals.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889844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b="1" dirty="0" smtClean="0">
                <a:solidFill>
                  <a:srgbClr val="00B050"/>
                </a:solidFill>
              </a:rPr>
              <a:t>Myth: Fat makes you fat</a:t>
            </a:r>
            <a:r>
              <a:rPr lang="en-CA" sz="2400" b="1" dirty="0" smtClean="0"/>
              <a:t/>
            </a:r>
            <a:br>
              <a:rPr lang="en-CA" sz="2400" b="1" dirty="0" smtClean="0"/>
            </a:br>
            <a:endParaRPr lang="en-CA" sz="2400" b="1" dirty="0" smtClean="0"/>
          </a:p>
          <a:p>
            <a:r>
              <a:rPr lang="en-CA" sz="2400" b="1" dirty="0" smtClean="0"/>
              <a:t>Truth:</a:t>
            </a:r>
            <a:r>
              <a:rPr lang="en-CA" sz="2400" dirty="0" smtClean="0"/>
              <a:t> It's true and false. While fat itself doesn't create fat, Fat, whether it's </a:t>
            </a:r>
            <a:r>
              <a:rPr lang="en-CA" sz="2400" dirty="0" smtClean="0">
                <a:hlinkClick r:id="rId2"/>
              </a:rPr>
              <a:t>margarine, olive oil, or butter</a:t>
            </a:r>
            <a:r>
              <a:rPr lang="en-CA" sz="2400" dirty="0" smtClean="0"/>
              <a:t>, is a concentrated source of calories. If you eat a lot of fat in your diet, you're going to consume a lot of calories, and yes, that can make you gain weight. </a:t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Before you axe fat from your diet, note that all fats aren't bad. Unsaturated fats, as well as omega-3 fatty acids, are essential for optimum health, and omega-3 fatty acids have been shown to lower the risk of heart disease and stroke. Health Canada recommends adults get 20-30 per cent of their daily calories from healthy fats.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836712"/>
            <a:ext cx="799288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b="1" dirty="0" smtClean="0">
                <a:solidFill>
                  <a:srgbClr val="00B050"/>
                </a:solidFill>
              </a:rPr>
              <a:t>Myth: </a:t>
            </a:r>
            <a:r>
              <a:rPr lang="en-CA" sz="2800" b="1" dirty="0" err="1" smtClean="0">
                <a:solidFill>
                  <a:srgbClr val="00B050"/>
                </a:solidFill>
              </a:rPr>
              <a:t>Carbs</a:t>
            </a:r>
            <a:r>
              <a:rPr lang="en-CA" sz="2800" b="1" dirty="0" smtClean="0">
                <a:solidFill>
                  <a:srgbClr val="00B050"/>
                </a:solidFill>
              </a:rPr>
              <a:t> make you fat</a:t>
            </a:r>
            <a:r>
              <a:rPr lang="en-CA" sz="2800" dirty="0" smtClean="0"/>
              <a:t/>
            </a:r>
            <a:br>
              <a:rPr lang="en-CA" sz="2800" dirty="0" smtClean="0"/>
            </a:br>
            <a:endParaRPr lang="en-CA" sz="2800" dirty="0" smtClean="0"/>
          </a:p>
          <a:p>
            <a:r>
              <a:rPr lang="en-CA" sz="2800" b="1" dirty="0" smtClean="0"/>
              <a:t>Truth</a:t>
            </a:r>
            <a:r>
              <a:rPr lang="en-CA" sz="2800" dirty="0" smtClean="0"/>
              <a:t>: Brownie lovers can breathe a sigh of relief, for this myth is false. This is the same principle as the fat question; if you eat more than you need, whether it's fat, carbohydrates, protein, you'll store those extra calories as body fat, period. 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332656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b="1" dirty="0" smtClean="0">
                <a:solidFill>
                  <a:srgbClr val="00B050"/>
                </a:solidFill>
              </a:rPr>
              <a:t>Myth: Diet pop is healthier than regular pop</a:t>
            </a:r>
          </a:p>
          <a:p>
            <a:endParaRPr lang="en-CA" sz="2400" b="1" dirty="0"/>
          </a:p>
          <a:p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b="1" dirty="0" smtClean="0"/>
              <a:t>Truth:</a:t>
            </a:r>
            <a:r>
              <a:rPr lang="en-CA" sz="2400" dirty="0" smtClean="0"/>
              <a:t> Diet pop isn't healthier than regular pop, but does have a slight nutritional advantage. If you have to drink pop it's better to drink diet pop, because you're not getting the 10 teaspoons of sugar that come in a regular can. However the phosphoric acid in all colas can negatively affect bone density. Recent studies have also suggested that canned pop can have traces of </a:t>
            </a:r>
            <a:r>
              <a:rPr lang="en-CA" sz="2400" dirty="0" err="1" smtClean="0">
                <a:hlinkClick r:id="rId2"/>
              </a:rPr>
              <a:t>Bisphenol</a:t>
            </a:r>
            <a:r>
              <a:rPr lang="en-CA" sz="2400" dirty="0" smtClean="0">
                <a:hlinkClick r:id="rId2"/>
              </a:rPr>
              <a:t> A</a:t>
            </a:r>
            <a:r>
              <a:rPr lang="en-CA" sz="2400" dirty="0" smtClean="0"/>
              <a:t>, so drink at your own risk.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404664"/>
            <a:ext cx="64120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800" b="1" u="sng" dirty="0" smtClean="0"/>
              <a:t>Food Microbiology and Food borne Illness</a:t>
            </a:r>
            <a:endParaRPr lang="en-CA" sz="2800" b="1" u="sng" dirty="0"/>
          </a:p>
        </p:txBody>
      </p:sp>
      <p:sp>
        <p:nvSpPr>
          <p:cNvPr id="3" name="Rectangle 2"/>
          <p:cNvSpPr/>
          <p:nvPr/>
        </p:nvSpPr>
        <p:spPr>
          <a:xfrm>
            <a:off x="971600" y="1124744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b="1" i="1" dirty="0" smtClean="0"/>
              <a:t>Bacteria, yeasts, and mould are microorganisms associated with foods</a:t>
            </a:r>
            <a:r>
              <a:rPr lang="en-CA" sz="2400" i="1" dirty="0" smtClean="0"/>
              <a:t>.</a:t>
            </a:r>
            <a:endParaRPr lang="en-CA" sz="2400" i="1" dirty="0"/>
          </a:p>
        </p:txBody>
      </p:sp>
      <p:sp>
        <p:nvSpPr>
          <p:cNvPr id="4" name="Rectangle 3"/>
          <p:cNvSpPr/>
          <p:nvPr/>
        </p:nvSpPr>
        <p:spPr>
          <a:xfrm>
            <a:off x="971600" y="1844824"/>
            <a:ext cx="734481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 smtClean="0">
                <a:solidFill>
                  <a:schemeClr val="accent4">
                    <a:lumMod val="75000"/>
                  </a:schemeClr>
                </a:solidFill>
              </a:rPr>
              <a:t>Microorganisms may be classified into three groups according to their activity:</a:t>
            </a:r>
          </a:p>
          <a:p>
            <a:r>
              <a:rPr lang="en-CA" sz="2400" b="1" dirty="0" smtClean="0"/>
              <a:t>Beneficial microorganisms</a:t>
            </a:r>
            <a:r>
              <a:rPr lang="en-CA" sz="2400" dirty="0" smtClean="0"/>
              <a:t> may be used in the process of making new foods. Cheese is made with microorganisms which convert the milk sugar to an acid.</a:t>
            </a:r>
          </a:p>
          <a:p>
            <a:r>
              <a:rPr lang="en-CA" sz="2400" b="1" dirty="0" smtClean="0"/>
              <a:t>Spoilage microorganisms</a:t>
            </a:r>
            <a:r>
              <a:rPr lang="en-CA" sz="2400" dirty="0" smtClean="0"/>
              <a:t> cause food to spoil and are not harmful to humans. A spoilage microorganism is responsible for souring milk.</a:t>
            </a:r>
          </a:p>
          <a:p>
            <a:r>
              <a:rPr lang="en-CA" sz="2400" b="1" dirty="0" smtClean="0"/>
              <a:t>Pathogenic microorganisms</a:t>
            </a:r>
            <a:r>
              <a:rPr lang="en-CA" sz="2400" dirty="0" smtClean="0"/>
              <a:t> are disease-causing microorganisms. The living microorganism or a toxin (microbial waste product) must be consumed to cause symptoms associated with specific pathogenic microorganisms.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625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Unit One – Closer to the End</vt:lpstr>
      <vt:lpstr>Bell-Ringer –Group Challenge </vt:lpstr>
      <vt:lpstr>Did you get.....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One – Finishing it Off</dc:title>
  <dc:creator>Shan</dc:creator>
  <cp:lastModifiedBy>Shan</cp:lastModifiedBy>
  <cp:revision>24</cp:revision>
  <dcterms:created xsi:type="dcterms:W3CDTF">2012-02-29T02:01:50Z</dcterms:created>
  <dcterms:modified xsi:type="dcterms:W3CDTF">2012-02-29T04:27:50Z</dcterms:modified>
</cp:coreProperties>
</file>