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3" r:id="rId18"/>
    <p:sldId id="272"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342AD4A-1D1E-4679-9314-A82A3FED1441}" type="datetimeFigureOut">
              <a:rPr lang="en-CA" smtClean="0"/>
              <a:t>20/09/2012</a:t>
            </a:fld>
            <a:endParaRPr lang="en-CA"/>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CA"/>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1B12FA98-A0EE-4081-8AE3-20F443EF8BF1}" type="slidenum">
              <a:rPr lang="en-CA" smtClean="0"/>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42AD4A-1D1E-4679-9314-A82A3FED1441}" type="datetimeFigureOut">
              <a:rPr lang="en-CA" smtClean="0"/>
              <a:t>20/09/2012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B12FA98-A0EE-4081-8AE3-20F443EF8BF1}"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342AD4A-1D1E-4679-9314-A82A3FED1441}" type="datetimeFigureOut">
              <a:rPr lang="en-CA" smtClean="0"/>
              <a:t>20/09/2012</a:t>
            </a:fld>
            <a:endParaRPr lang="en-CA"/>
          </a:p>
        </p:txBody>
      </p:sp>
      <p:sp>
        <p:nvSpPr>
          <p:cNvPr id="5" name="Footer Placeholder 4"/>
          <p:cNvSpPr>
            <a:spLocks noGrp="1"/>
          </p:cNvSpPr>
          <p:nvPr>
            <p:ph type="ftr" sz="quarter" idx="11"/>
          </p:nvPr>
        </p:nvSpPr>
        <p:spPr>
          <a:xfrm>
            <a:off x="457201" y="6248207"/>
            <a:ext cx="5573483" cy="365125"/>
          </a:xfrm>
        </p:spPr>
        <p:txBody>
          <a:bodyPr/>
          <a:lstStyle/>
          <a:p>
            <a:endParaRPr lang="en-CA"/>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1B12FA98-A0EE-4081-8AE3-20F443EF8BF1}"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42AD4A-1D1E-4679-9314-A82A3FED1441}" type="datetimeFigureOut">
              <a:rPr lang="en-CA" smtClean="0"/>
              <a:t>20/09/2012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1B12FA98-A0EE-4081-8AE3-20F443EF8BF1}" type="slidenum">
              <a:rPr lang="en-CA" smtClean="0"/>
              <a:t>‹#›</a:t>
            </a:fld>
            <a:endParaRPr lang="en-CA"/>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42AD4A-1D1E-4679-9314-A82A3FED1441}" type="datetimeFigureOut">
              <a:rPr lang="en-CA" smtClean="0"/>
              <a:t>20/09/2012</a:t>
            </a:fld>
            <a:endParaRPr lang="en-CA"/>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1B12FA98-A0EE-4081-8AE3-20F443EF8BF1}" type="slidenum">
              <a:rPr lang="en-CA" smtClean="0"/>
              <a:t>‹#›</a:t>
            </a:fld>
            <a:endParaRPr lang="en-CA"/>
          </a:p>
        </p:txBody>
      </p:sp>
      <p:sp>
        <p:nvSpPr>
          <p:cNvPr id="14" name="Footer Placeholder 13"/>
          <p:cNvSpPr>
            <a:spLocks noGrp="1"/>
          </p:cNvSpPr>
          <p:nvPr>
            <p:ph type="ftr" sz="quarter" idx="12"/>
          </p:nvPr>
        </p:nvSpPr>
        <p:spPr/>
        <p:txBody>
          <a:bodyPr/>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42AD4A-1D1E-4679-9314-A82A3FED1441}" type="datetimeFigureOut">
              <a:rPr lang="en-CA" smtClean="0"/>
              <a:t>20/09/2012</a:t>
            </a:fld>
            <a:endParaRPr lang="en-CA"/>
          </a:p>
        </p:txBody>
      </p:sp>
      <p:sp>
        <p:nvSpPr>
          <p:cNvPr id="10" name="Slide Number Placeholder 9"/>
          <p:cNvSpPr>
            <a:spLocks noGrp="1"/>
          </p:cNvSpPr>
          <p:nvPr>
            <p:ph type="sldNum" sz="quarter" idx="16"/>
          </p:nvPr>
        </p:nvSpPr>
        <p:spPr/>
        <p:txBody>
          <a:bodyPr rtlCol="0"/>
          <a:lstStyle/>
          <a:p>
            <a:fld id="{1B12FA98-A0EE-4081-8AE3-20F443EF8BF1}" type="slidenum">
              <a:rPr lang="en-CA" smtClean="0"/>
              <a:t>‹#›</a:t>
            </a:fld>
            <a:endParaRPr lang="en-CA"/>
          </a:p>
        </p:txBody>
      </p:sp>
      <p:sp>
        <p:nvSpPr>
          <p:cNvPr id="12" name="Footer Placeholder 11"/>
          <p:cNvSpPr>
            <a:spLocks noGrp="1"/>
          </p:cNvSpPr>
          <p:nvPr>
            <p:ph type="ftr" sz="quarter" idx="17"/>
          </p:nvPr>
        </p:nvSpPr>
        <p:spPr/>
        <p:txBody>
          <a:bodyPr rtlCol="0"/>
          <a:lstStyle/>
          <a:p>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342AD4A-1D1E-4679-9314-A82A3FED1441}" type="datetimeFigureOut">
              <a:rPr lang="en-CA" smtClean="0"/>
              <a:t>20/09/2012</a:t>
            </a:fld>
            <a:endParaRPr lang="en-CA"/>
          </a:p>
        </p:txBody>
      </p:sp>
      <p:sp>
        <p:nvSpPr>
          <p:cNvPr id="12" name="Slide Number Placeholder 11"/>
          <p:cNvSpPr>
            <a:spLocks noGrp="1"/>
          </p:cNvSpPr>
          <p:nvPr>
            <p:ph type="sldNum" sz="quarter" idx="16"/>
          </p:nvPr>
        </p:nvSpPr>
        <p:spPr/>
        <p:txBody>
          <a:bodyPr rtlCol="0"/>
          <a:lstStyle/>
          <a:p>
            <a:fld id="{1B12FA98-A0EE-4081-8AE3-20F443EF8BF1}" type="slidenum">
              <a:rPr lang="en-CA" smtClean="0"/>
              <a:t>‹#›</a:t>
            </a:fld>
            <a:endParaRPr lang="en-CA"/>
          </a:p>
        </p:txBody>
      </p:sp>
      <p:sp>
        <p:nvSpPr>
          <p:cNvPr id="14" name="Footer Placeholder 13"/>
          <p:cNvSpPr>
            <a:spLocks noGrp="1"/>
          </p:cNvSpPr>
          <p:nvPr>
            <p:ph type="ftr" sz="quarter" idx="17"/>
          </p:nvPr>
        </p:nvSpPr>
        <p:spPr/>
        <p:txBody>
          <a:bodyPr rtlCol="0"/>
          <a:lstStyle/>
          <a:p>
            <a:endParaRPr lang="en-CA"/>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42AD4A-1D1E-4679-9314-A82A3FED1441}" type="datetimeFigureOut">
              <a:rPr lang="en-CA" smtClean="0"/>
              <a:t>20/09/2012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1B12FA98-A0EE-4081-8AE3-20F443EF8BF1}"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2AD4A-1D1E-4679-9314-A82A3FED1441}" type="datetimeFigureOut">
              <a:rPr lang="en-CA" smtClean="0"/>
              <a:t>20/09/2012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1B12FA98-A0EE-4081-8AE3-20F443EF8BF1}"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42AD4A-1D1E-4679-9314-A82A3FED1441}" type="datetimeFigureOut">
              <a:rPr lang="en-CA" smtClean="0"/>
              <a:t>20/09/2012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1B12FA98-A0EE-4081-8AE3-20F443EF8BF1}" type="slidenum">
              <a:rPr lang="en-CA" smtClean="0"/>
              <a:t>‹#›</a:t>
            </a:fld>
            <a:endParaRPr lang="en-CA"/>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342AD4A-1D1E-4679-9314-A82A3FED1441}" type="datetimeFigureOut">
              <a:rPr lang="en-CA" smtClean="0"/>
              <a:t>20/09/2012</a:t>
            </a:fld>
            <a:endParaRPr lang="en-CA"/>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1B12FA98-A0EE-4081-8AE3-20F443EF8BF1}" type="slidenum">
              <a:rPr lang="en-CA" smtClean="0"/>
              <a:t>‹#›</a:t>
            </a:fld>
            <a:endParaRPr lang="en-CA"/>
          </a:p>
        </p:txBody>
      </p:sp>
      <p:sp>
        <p:nvSpPr>
          <p:cNvPr id="14" name="Footer Placeholder 13"/>
          <p:cNvSpPr>
            <a:spLocks noGrp="1"/>
          </p:cNvSpPr>
          <p:nvPr>
            <p:ph type="ftr" sz="quarter" idx="12"/>
          </p:nvPr>
        </p:nvSpPr>
        <p:spPr>
          <a:xfrm>
            <a:off x="1600200" y="6248206"/>
            <a:ext cx="4572000" cy="365125"/>
          </a:xfrm>
        </p:spPr>
        <p:txBody>
          <a:bodyPr rtlCol="0"/>
          <a:lstStyle/>
          <a:p>
            <a:endParaRPr lang="en-CA"/>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342AD4A-1D1E-4679-9314-A82A3FED1441}" type="datetimeFigureOut">
              <a:rPr lang="en-CA" smtClean="0"/>
              <a:t>20/09/2012</a:t>
            </a:fld>
            <a:endParaRPr lang="en-CA"/>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CA"/>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1B12FA98-A0EE-4081-8AE3-20F443EF8BF1}"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Relationships and Communication	</a:t>
            </a:r>
            <a:endParaRPr lang="en-CA" dirty="0"/>
          </a:p>
        </p:txBody>
      </p:sp>
      <p:sp>
        <p:nvSpPr>
          <p:cNvPr id="3" name="Subtitle 2"/>
          <p:cNvSpPr>
            <a:spLocks noGrp="1"/>
          </p:cNvSpPr>
          <p:nvPr>
            <p:ph type="subTitle" idx="1"/>
          </p:nvPr>
        </p:nvSpPr>
        <p:spPr/>
        <p:txBody>
          <a:bodyPr/>
          <a:lstStyle/>
          <a:p>
            <a:r>
              <a:rPr lang="en-CA" dirty="0" smtClean="0"/>
              <a:t>Evaluation Questions</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is the highest level of communication?	</a:t>
            </a:r>
            <a:endParaRPr lang="en-CA" dirty="0"/>
          </a:p>
        </p:txBody>
      </p:sp>
      <p:sp>
        <p:nvSpPr>
          <p:cNvPr id="3" name="Content Placeholder 2"/>
          <p:cNvSpPr>
            <a:spLocks noGrp="1"/>
          </p:cNvSpPr>
          <p:nvPr>
            <p:ph sz="quarter" idx="1"/>
          </p:nvPr>
        </p:nvSpPr>
        <p:spPr/>
        <p:txBody>
          <a:bodyPr/>
          <a:lstStyle/>
          <a:p>
            <a:r>
              <a:rPr lang="en-CA" dirty="0" smtClean="0"/>
              <a:t>Adult Style</a:t>
            </a:r>
          </a:p>
          <a:p>
            <a:r>
              <a:rPr lang="en-CA" dirty="0" smtClean="0"/>
              <a:t>Hardest level  in which to communicate, takes more effort to think about how to say things</a:t>
            </a: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824136"/>
          </a:xfrm>
        </p:spPr>
        <p:txBody>
          <a:bodyPr>
            <a:noAutofit/>
          </a:bodyPr>
          <a:lstStyle/>
          <a:p>
            <a:r>
              <a:rPr lang="en-CA" sz="3200" dirty="0" smtClean="0"/>
              <a:t>What effect does communicating in the style of a child have on the person being communicated with?</a:t>
            </a:r>
            <a:endParaRPr lang="en-CA" sz="3200" dirty="0"/>
          </a:p>
        </p:txBody>
      </p:sp>
      <p:sp>
        <p:nvSpPr>
          <p:cNvPr id="3" name="Content Placeholder 2"/>
          <p:cNvSpPr>
            <a:spLocks noGrp="1"/>
          </p:cNvSpPr>
          <p:nvPr>
            <p:ph sz="quarter" idx="1"/>
          </p:nvPr>
        </p:nvSpPr>
        <p:spPr>
          <a:xfrm>
            <a:off x="612648" y="1600200"/>
            <a:ext cx="8153400" cy="1396752"/>
          </a:xfrm>
        </p:spPr>
        <p:txBody>
          <a:bodyPr/>
          <a:lstStyle/>
          <a:p>
            <a:r>
              <a:rPr lang="en-CA" dirty="0" err="1" smtClean="0"/>
              <a:t>He/She</a:t>
            </a:r>
            <a:r>
              <a:rPr lang="en-CA" dirty="0" smtClean="0"/>
              <a:t> reverts to using the parent or child styles him/herself.</a:t>
            </a:r>
            <a:endParaRPr lang="en-CA" dirty="0"/>
          </a:p>
        </p:txBody>
      </p:sp>
      <p:pic>
        <p:nvPicPr>
          <p:cNvPr id="23554" name="Picture 2" descr="http://www.cartoonstock.com/lowres/mba0405l.jpg"/>
          <p:cNvPicPr>
            <a:picLocks noChangeAspect="1" noChangeArrowheads="1"/>
          </p:cNvPicPr>
          <p:nvPr/>
        </p:nvPicPr>
        <p:blipFill>
          <a:blip r:embed="rId2" cstate="print"/>
          <a:srcRect/>
          <a:stretch>
            <a:fillRect/>
          </a:stretch>
        </p:blipFill>
        <p:spPr bwMode="auto">
          <a:xfrm>
            <a:off x="2987824" y="2060848"/>
            <a:ext cx="4104456" cy="460102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200" dirty="0" smtClean="0"/>
              <a:t>What effect does communicating in the style of a parent have on the person being communicated with?</a:t>
            </a:r>
            <a:endParaRPr lang="en-CA" sz="3200" dirty="0"/>
          </a:p>
        </p:txBody>
      </p:sp>
      <p:sp>
        <p:nvSpPr>
          <p:cNvPr id="3" name="Content Placeholder 2"/>
          <p:cNvSpPr>
            <a:spLocks noGrp="1"/>
          </p:cNvSpPr>
          <p:nvPr>
            <p:ph sz="quarter" idx="1"/>
          </p:nvPr>
        </p:nvSpPr>
        <p:spPr>
          <a:xfrm>
            <a:off x="612648" y="1600200"/>
            <a:ext cx="8153400" cy="892696"/>
          </a:xfrm>
        </p:spPr>
        <p:txBody>
          <a:bodyPr/>
          <a:lstStyle/>
          <a:p>
            <a:r>
              <a:rPr lang="en-CA" dirty="0" smtClean="0"/>
              <a:t>Produces rebellion and other negative feelings</a:t>
            </a:r>
            <a:endParaRPr lang="en-CA" dirty="0"/>
          </a:p>
        </p:txBody>
      </p:sp>
      <p:pic>
        <p:nvPicPr>
          <p:cNvPr id="24578" name="Picture 2" descr="http://www.cartoonstock.com/newscartoons/cartoonists/rmo/lowres/rmon331l.jpg"/>
          <p:cNvPicPr>
            <a:picLocks noChangeAspect="1" noChangeArrowheads="1"/>
          </p:cNvPicPr>
          <p:nvPr/>
        </p:nvPicPr>
        <p:blipFill>
          <a:blip r:embed="rId2" cstate="print"/>
          <a:srcRect/>
          <a:stretch>
            <a:fillRect/>
          </a:stretch>
        </p:blipFill>
        <p:spPr bwMode="auto">
          <a:xfrm>
            <a:off x="1547664" y="2275544"/>
            <a:ext cx="6120680" cy="4009047"/>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3200" dirty="0" smtClean="0"/>
              <a:t>What effect does communication in the style of an adult have on the person being communicated with?</a:t>
            </a:r>
            <a:endParaRPr lang="en-CA" sz="3200" dirty="0"/>
          </a:p>
        </p:txBody>
      </p:sp>
      <p:sp>
        <p:nvSpPr>
          <p:cNvPr id="3" name="Content Placeholder 2"/>
          <p:cNvSpPr>
            <a:spLocks noGrp="1"/>
          </p:cNvSpPr>
          <p:nvPr>
            <p:ph sz="quarter" idx="1"/>
          </p:nvPr>
        </p:nvSpPr>
        <p:spPr/>
        <p:txBody>
          <a:bodyPr/>
          <a:lstStyle/>
          <a:p>
            <a:r>
              <a:rPr lang="en-CA" dirty="0" smtClean="0"/>
              <a:t>Calms him/her;</a:t>
            </a:r>
          </a:p>
          <a:p>
            <a:r>
              <a:rPr lang="en-CA" dirty="0" smtClean="0"/>
              <a:t>Creates an atmosphere of respect and trust;</a:t>
            </a:r>
          </a:p>
          <a:p>
            <a:r>
              <a:rPr lang="en-CA" dirty="0" smtClean="0"/>
              <a:t>A win-win attitude, lets everyone feel good</a:t>
            </a: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Describe three positive ways to resolve conflicts.	</a:t>
            </a:r>
            <a:endParaRPr lang="en-CA" dirty="0"/>
          </a:p>
        </p:txBody>
      </p:sp>
      <p:sp>
        <p:nvSpPr>
          <p:cNvPr id="3" name="Content Placeholder 2"/>
          <p:cNvSpPr>
            <a:spLocks noGrp="1"/>
          </p:cNvSpPr>
          <p:nvPr>
            <p:ph sz="quarter" idx="1"/>
          </p:nvPr>
        </p:nvSpPr>
        <p:spPr/>
        <p:txBody>
          <a:bodyPr/>
          <a:lstStyle/>
          <a:p>
            <a:r>
              <a:rPr lang="en-CA" dirty="0" smtClean="0"/>
              <a:t>Don’t attempt to settle the dispute at scene of the crime</a:t>
            </a:r>
          </a:p>
          <a:p>
            <a:r>
              <a:rPr lang="en-CA" dirty="0" smtClean="0"/>
              <a:t>Don’t bring up the past</a:t>
            </a:r>
          </a:p>
          <a:p>
            <a:r>
              <a:rPr lang="en-CA" dirty="0" smtClean="0"/>
              <a:t>Define the problem briefly</a:t>
            </a:r>
          </a:p>
          <a:p>
            <a:r>
              <a:rPr lang="en-CA" dirty="0" smtClean="0"/>
              <a:t>Look for solutions together</a:t>
            </a:r>
          </a:p>
          <a:p>
            <a:r>
              <a:rPr lang="en-CA" dirty="0" smtClean="0"/>
              <a:t>Each work toward the solution chosen</a:t>
            </a:r>
            <a:endParaRPr lang="en-C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Describe three negative ways to resolve conflicts:	</a:t>
            </a:r>
            <a:endParaRPr lang="en-CA" dirty="0"/>
          </a:p>
        </p:txBody>
      </p:sp>
      <p:sp>
        <p:nvSpPr>
          <p:cNvPr id="3" name="Content Placeholder 2"/>
          <p:cNvSpPr>
            <a:spLocks noGrp="1"/>
          </p:cNvSpPr>
          <p:nvPr>
            <p:ph sz="quarter" idx="1"/>
          </p:nvPr>
        </p:nvSpPr>
        <p:spPr/>
        <p:txBody>
          <a:bodyPr/>
          <a:lstStyle/>
          <a:p>
            <a:r>
              <a:rPr lang="en-CA" dirty="0" smtClean="0"/>
              <a:t>Name Calling</a:t>
            </a:r>
          </a:p>
          <a:p>
            <a:r>
              <a:rPr lang="en-CA" dirty="0" smtClean="0"/>
              <a:t>Sidetracking</a:t>
            </a:r>
          </a:p>
          <a:p>
            <a:r>
              <a:rPr lang="en-CA" dirty="0" smtClean="0"/>
              <a:t>Losing your cool</a:t>
            </a:r>
          </a:p>
          <a:p>
            <a:r>
              <a:rPr lang="en-CA" dirty="0" smtClean="0"/>
              <a:t>Using “you” statements</a:t>
            </a:r>
          </a:p>
          <a:p>
            <a:pPr>
              <a:buNone/>
            </a:pPr>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Four major steps in resolving conflicts are:</a:t>
            </a:r>
            <a:endParaRPr lang="en-CA" dirty="0"/>
          </a:p>
        </p:txBody>
      </p:sp>
      <p:sp>
        <p:nvSpPr>
          <p:cNvPr id="3" name="Content Placeholder 2"/>
          <p:cNvSpPr>
            <a:spLocks noGrp="1"/>
          </p:cNvSpPr>
          <p:nvPr>
            <p:ph sz="quarter" idx="1"/>
          </p:nvPr>
        </p:nvSpPr>
        <p:spPr/>
        <p:txBody>
          <a:bodyPr/>
          <a:lstStyle/>
          <a:p>
            <a:r>
              <a:rPr lang="en-CA" dirty="0" smtClean="0"/>
              <a:t>1. Define the problem</a:t>
            </a:r>
          </a:p>
          <a:p>
            <a:r>
              <a:rPr lang="en-CA" dirty="0" smtClean="0"/>
              <a:t>2. Verbally summarize the feelings for clarification</a:t>
            </a:r>
          </a:p>
          <a:p>
            <a:r>
              <a:rPr lang="en-CA" dirty="0" smtClean="0"/>
              <a:t>3. Look for solutions</a:t>
            </a:r>
          </a:p>
          <a:p>
            <a:r>
              <a:rPr lang="en-CA" dirty="0" smtClean="0"/>
              <a:t>4. End with an expression of love</a:t>
            </a:r>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Discussion Questions</a:t>
            </a:r>
            <a:endParaRPr lang="en-CA" dirty="0"/>
          </a:p>
        </p:txBody>
      </p:sp>
      <p:sp>
        <p:nvSpPr>
          <p:cNvPr id="3" name="Content Placeholder 2"/>
          <p:cNvSpPr>
            <a:spLocks noGrp="1"/>
          </p:cNvSpPr>
          <p:nvPr>
            <p:ph sz="quarter" idx="1"/>
          </p:nvPr>
        </p:nvSpPr>
        <p:spPr/>
        <p:txBody>
          <a:bodyPr>
            <a:normAutofit lnSpcReduction="10000"/>
          </a:bodyPr>
          <a:lstStyle/>
          <a:p>
            <a:endParaRPr lang="en-CA" dirty="0" smtClean="0"/>
          </a:p>
          <a:p>
            <a:r>
              <a:rPr lang="en-CA" dirty="0" smtClean="0"/>
              <a:t>How </a:t>
            </a:r>
            <a:r>
              <a:rPr lang="en-CA" dirty="0" smtClean="0"/>
              <a:t>do you blow off steam? Make a list of healthy ways people can let go of anger. </a:t>
            </a:r>
          </a:p>
          <a:p>
            <a:r>
              <a:rPr lang="en-CA" dirty="0" smtClean="0"/>
              <a:t>Anger can be very overwhelming at times. Why is it so important to express your anger about a situation? What can happen if you don’t? </a:t>
            </a:r>
          </a:p>
          <a:p>
            <a:r>
              <a:rPr lang="en-CA" dirty="0" smtClean="0"/>
              <a:t>Many people believe that violent TV shows and movies can influence how people handle their own problems. Do you think this is true? What role do the media play in how we deal with our problems? </a:t>
            </a:r>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Three major styles of communication:</a:t>
            </a:r>
            <a:endParaRPr lang="en-CA" dirty="0"/>
          </a:p>
        </p:txBody>
      </p:sp>
      <p:sp>
        <p:nvSpPr>
          <p:cNvPr id="3" name="Content Placeholder 2"/>
          <p:cNvSpPr>
            <a:spLocks noGrp="1"/>
          </p:cNvSpPr>
          <p:nvPr>
            <p:ph sz="quarter" idx="1"/>
          </p:nvPr>
        </p:nvSpPr>
        <p:spPr>
          <a:xfrm>
            <a:off x="612648" y="1600200"/>
            <a:ext cx="8153400" cy="4205064"/>
          </a:xfrm>
        </p:spPr>
        <p:txBody>
          <a:bodyPr/>
          <a:lstStyle/>
          <a:p>
            <a:r>
              <a:rPr lang="en-CA" dirty="0" smtClean="0"/>
              <a:t>Passive – Allows you to be run over</a:t>
            </a:r>
          </a:p>
          <a:p>
            <a:r>
              <a:rPr lang="en-CA" dirty="0" smtClean="0"/>
              <a:t>Assertive (Most Effective)</a:t>
            </a:r>
          </a:p>
          <a:p>
            <a:r>
              <a:rPr lang="en-CA" dirty="0" smtClean="0"/>
              <a:t>Aggressive – “runs over” other people</a:t>
            </a:r>
          </a:p>
          <a:p>
            <a:endParaRPr lang="en-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Extension Activities:</a:t>
            </a:r>
            <a:endParaRPr lang="en-CA" dirty="0"/>
          </a:p>
        </p:txBody>
      </p:sp>
      <p:sp>
        <p:nvSpPr>
          <p:cNvPr id="3" name="Content Placeholder 2"/>
          <p:cNvSpPr>
            <a:spLocks noGrp="1"/>
          </p:cNvSpPr>
          <p:nvPr>
            <p:ph sz="quarter" idx="1"/>
          </p:nvPr>
        </p:nvSpPr>
        <p:spPr/>
        <p:txBody>
          <a:bodyPr>
            <a:normAutofit fontScale="77500" lnSpcReduction="20000"/>
          </a:bodyPr>
          <a:lstStyle/>
          <a:p>
            <a:r>
              <a:rPr lang="en-CA" dirty="0" smtClean="0"/>
              <a:t>Design </a:t>
            </a:r>
            <a:r>
              <a:rPr lang="en-CA" dirty="0" smtClean="0"/>
              <a:t>a billboard that promotes nonviolent ways to resolve conflicts. Remember that many people see a billboard for only a few seconds, so choose words and images that will make an impression! </a:t>
            </a:r>
          </a:p>
          <a:p>
            <a:r>
              <a:rPr lang="en-CA" dirty="0" smtClean="0"/>
              <a:t>Think about how you handle your anger and communicate your feelings now. What works for you? How could you deal with your anger and problems more constructively? Make a list of ways you can improve in this area. </a:t>
            </a:r>
          </a:p>
          <a:p>
            <a:r>
              <a:rPr lang="en-CA" dirty="0" smtClean="0"/>
              <a:t>Imagine you are a famous pacifist from history such as Martin Luther King, Jr., Mother Teresa, Gandhi, or John Lennon. Write an editorial from this person’s perspective that describes his or her thoughts about how our society handles its conflicts as a whole. What suggestions would this person make to guide us in the future?</a:t>
            </a: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4664"/>
            <a:ext cx="8711880" cy="608112"/>
          </a:xfrm>
        </p:spPr>
        <p:txBody>
          <a:bodyPr>
            <a:normAutofit fontScale="90000"/>
          </a:bodyPr>
          <a:lstStyle/>
          <a:p>
            <a:r>
              <a:rPr lang="en-CA" dirty="0" smtClean="0"/>
              <a:t>Describe the differences between childish and mature styles of communication.	</a:t>
            </a:r>
            <a:endParaRPr lang="en-CA" dirty="0"/>
          </a:p>
        </p:txBody>
      </p:sp>
      <p:sp>
        <p:nvSpPr>
          <p:cNvPr id="3" name="Content Placeholder 2"/>
          <p:cNvSpPr>
            <a:spLocks noGrp="1"/>
          </p:cNvSpPr>
          <p:nvPr>
            <p:ph sz="quarter" idx="1"/>
          </p:nvPr>
        </p:nvSpPr>
        <p:spPr/>
        <p:txBody>
          <a:bodyPr>
            <a:normAutofit fontScale="92500" lnSpcReduction="20000"/>
          </a:bodyPr>
          <a:lstStyle/>
          <a:p>
            <a:r>
              <a:rPr lang="en-CA" dirty="0" smtClean="0"/>
              <a:t>Style of a child:</a:t>
            </a:r>
          </a:p>
          <a:p>
            <a:r>
              <a:rPr lang="en-CA" dirty="0" smtClean="0"/>
              <a:t>Whining	</a:t>
            </a:r>
          </a:p>
          <a:p>
            <a:r>
              <a:rPr lang="en-CA" dirty="0" smtClean="0"/>
              <a:t>Name Calling</a:t>
            </a:r>
          </a:p>
          <a:p>
            <a:r>
              <a:rPr lang="en-CA" dirty="0" smtClean="0"/>
              <a:t>Yelling</a:t>
            </a:r>
          </a:p>
          <a:p>
            <a:r>
              <a:rPr lang="en-CA" dirty="0" smtClean="0"/>
              <a:t>Ordering</a:t>
            </a:r>
          </a:p>
          <a:p>
            <a:r>
              <a:rPr lang="en-CA" dirty="0" smtClean="0"/>
              <a:t>Verbal Abuse</a:t>
            </a:r>
          </a:p>
          <a:p>
            <a:r>
              <a:rPr lang="en-CA" dirty="0" smtClean="0"/>
              <a:t>Throwing Tantrums</a:t>
            </a:r>
          </a:p>
          <a:p>
            <a:r>
              <a:rPr lang="en-CA" dirty="0" smtClean="0"/>
              <a:t>Acting out of control</a:t>
            </a:r>
          </a:p>
          <a:p>
            <a:r>
              <a:rPr lang="en-CA" dirty="0" smtClean="0"/>
              <a:t>Not Listening</a:t>
            </a:r>
          </a:p>
          <a:p>
            <a:r>
              <a:rPr lang="en-CA" dirty="0" smtClean="0"/>
              <a:t>Interrupting</a:t>
            </a:r>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blog.southeastpsych.com/wp-content/uploads/2011/06/Baby-Sign-Language-Comic.jpg"/>
          <p:cNvPicPr>
            <a:picLocks noChangeAspect="1" noChangeArrowheads="1"/>
          </p:cNvPicPr>
          <p:nvPr/>
        </p:nvPicPr>
        <p:blipFill>
          <a:blip r:embed="rId2" cstate="print"/>
          <a:srcRect/>
          <a:stretch>
            <a:fillRect/>
          </a:stretch>
        </p:blipFill>
        <p:spPr bwMode="auto">
          <a:xfrm>
            <a:off x="539552" y="1556792"/>
            <a:ext cx="8324850" cy="334327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Style of a Parent:	</a:t>
            </a:r>
            <a:endParaRPr lang="en-CA" dirty="0"/>
          </a:p>
        </p:txBody>
      </p:sp>
      <p:sp>
        <p:nvSpPr>
          <p:cNvPr id="3" name="Content Placeholder 2"/>
          <p:cNvSpPr>
            <a:spLocks noGrp="1"/>
          </p:cNvSpPr>
          <p:nvPr>
            <p:ph sz="quarter" idx="1"/>
          </p:nvPr>
        </p:nvSpPr>
        <p:spPr/>
        <p:txBody>
          <a:bodyPr/>
          <a:lstStyle/>
          <a:p>
            <a:r>
              <a:rPr lang="en-CA" dirty="0" smtClean="0"/>
              <a:t>Directing</a:t>
            </a:r>
          </a:p>
          <a:p>
            <a:r>
              <a:rPr lang="en-CA" dirty="0" smtClean="0"/>
              <a:t>Demanding</a:t>
            </a:r>
          </a:p>
          <a:p>
            <a:r>
              <a:rPr lang="en-CA" dirty="0" smtClean="0"/>
              <a:t>Punishing </a:t>
            </a:r>
          </a:p>
          <a:p>
            <a:r>
              <a:rPr lang="en-CA" dirty="0" smtClean="0"/>
              <a:t>Ordering</a:t>
            </a:r>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Style of An Adult:	</a:t>
            </a:r>
            <a:endParaRPr lang="en-CA" dirty="0"/>
          </a:p>
        </p:txBody>
      </p:sp>
      <p:sp>
        <p:nvSpPr>
          <p:cNvPr id="3" name="Content Placeholder 2"/>
          <p:cNvSpPr>
            <a:spLocks noGrp="1"/>
          </p:cNvSpPr>
          <p:nvPr>
            <p:ph sz="quarter" idx="1"/>
          </p:nvPr>
        </p:nvSpPr>
        <p:spPr/>
        <p:txBody>
          <a:bodyPr/>
          <a:lstStyle/>
          <a:p>
            <a:r>
              <a:rPr lang="en-CA" dirty="0" smtClean="0"/>
              <a:t>2-way communication</a:t>
            </a:r>
          </a:p>
          <a:p>
            <a:r>
              <a:rPr lang="en-CA" dirty="0" smtClean="0"/>
              <a:t>Remaining calm</a:t>
            </a:r>
          </a:p>
          <a:p>
            <a:r>
              <a:rPr lang="en-CA" dirty="0" smtClean="0"/>
              <a:t>Showing respect</a:t>
            </a:r>
          </a:p>
          <a:p>
            <a:r>
              <a:rPr lang="en-CA" dirty="0" smtClean="0"/>
              <a:t>Displaying win-win attitude</a:t>
            </a:r>
          </a:p>
          <a:p>
            <a:r>
              <a:rPr lang="en-CA" dirty="0" smtClean="0"/>
              <a:t>Trusting</a:t>
            </a:r>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Which style works most effectively?</a:t>
            </a:r>
            <a:endParaRPr lang="en-CA" dirty="0"/>
          </a:p>
        </p:txBody>
      </p:sp>
      <p:sp>
        <p:nvSpPr>
          <p:cNvPr id="3" name="Content Placeholder 2"/>
          <p:cNvSpPr>
            <a:spLocks noGrp="1"/>
          </p:cNvSpPr>
          <p:nvPr>
            <p:ph sz="quarter" idx="1"/>
          </p:nvPr>
        </p:nvSpPr>
        <p:spPr/>
        <p:txBody>
          <a:bodyPr/>
          <a:lstStyle/>
          <a:p>
            <a:r>
              <a:rPr lang="en-CA" dirty="0" smtClean="0"/>
              <a:t>Adult to Adult</a:t>
            </a:r>
          </a:p>
          <a:p>
            <a:r>
              <a:rPr lang="en-CA" dirty="0" smtClean="0"/>
              <a:t>Why?</a:t>
            </a:r>
          </a:p>
          <a:p>
            <a:pPr lvl="1"/>
            <a:r>
              <a:rPr lang="en-CA" dirty="0" smtClean="0"/>
              <a:t>Everyone remains calm and uses good communication techniques</a:t>
            </a: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Transactional Analysis is:</a:t>
            </a:r>
            <a:endParaRPr lang="en-CA" dirty="0"/>
          </a:p>
        </p:txBody>
      </p:sp>
      <p:sp>
        <p:nvSpPr>
          <p:cNvPr id="3" name="Content Placeholder 2"/>
          <p:cNvSpPr>
            <a:spLocks noGrp="1"/>
          </p:cNvSpPr>
          <p:nvPr>
            <p:ph sz="quarter" idx="1"/>
          </p:nvPr>
        </p:nvSpPr>
        <p:spPr/>
        <p:txBody>
          <a:bodyPr/>
          <a:lstStyle/>
          <a:p>
            <a:r>
              <a:rPr lang="en-CA" dirty="0" smtClean="0"/>
              <a:t>Three styles of communicating: </a:t>
            </a:r>
          </a:p>
          <a:p>
            <a:pPr lvl="1"/>
            <a:r>
              <a:rPr lang="en-CA" dirty="0" smtClean="0"/>
              <a:t>Child, parent, adult</a:t>
            </a:r>
          </a:p>
          <a:p>
            <a:pPr lvl="1"/>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log.readytomanage.com/wp-content/uploads/2012/07/communication-cartoon.jpg"/>
          <p:cNvPicPr>
            <a:picLocks noChangeAspect="1" noChangeArrowheads="1"/>
          </p:cNvPicPr>
          <p:nvPr/>
        </p:nvPicPr>
        <p:blipFill>
          <a:blip r:embed="rId2" cstate="print"/>
          <a:srcRect/>
          <a:stretch>
            <a:fillRect/>
          </a:stretch>
        </p:blipFill>
        <p:spPr bwMode="auto">
          <a:xfrm>
            <a:off x="1331640" y="1052736"/>
            <a:ext cx="6305550" cy="441007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is the lowest level of communication?</a:t>
            </a:r>
            <a:endParaRPr lang="en-CA" dirty="0"/>
          </a:p>
        </p:txBody>
      </p:sp>
      <p:sp>
        <p:nvSpPr>
          <p:cNvPr id="3" name="Content Placeholder 2"/>
          <p:cNvSpPr>
            <a:spLocks noGrp="1"/>
          </p:cNvSpPr>
          <p:nvPr>
            <p:ph sz="quarter" idx="1"/>
          </p:nvPr>
        </p:nvSpPr>
        <p:spPr/>
        <p:txBody>
          <a:bodyPr/>
          <a:lstStyle/>
          <a:p>
            <a:r>
              <a:rPr lang="en-CA" dirty="0" smtClean="0"/>
              <a:t>Child Style</a:t>
            </a:r>
          </a:p>
          <a:p>
            <a:r>
              <a:rPr lang="en-CA" dirty="0" smtClean="0"/>
              <a:t>Easiest level in which to communicate, easy to go back to child-like behaviour; don’t have to think</a:t>
            </a:r>
            <a:endParaRPr lang="en-C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1573</TotalTime>
  <Words>574</Words>
  <Application>Microsoft Office PowerPoint</Application>
  <PresentationFormat>On-screen Show (4:3)</PresentationFormat>
  <Paragraphs>74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Median</vt:lpstr>
      <vt:lpstr>Relationships and Communication </vt:lpstr>
      <vt:lpstr>Describe the differences between childish and mature styles of communication. </vt:lpstr>
      <vt:lpstr>Slide 3</vt:lpstr>
      <vt:lpstr>Style of a Parent: </vt:lpstr>
      <vt:lpstr>Style of An Adult: </vt:lpstr>
      <vt:lpstr>Which style works most effectively?</vt:lpstr>
      <vt:lpstr>Transactional Analysis is:</vt:lpstr>
      <vt:lpstr>Slide 8</vt:lpstr>
      <vt:lpstr>What is the lowest level of communication?</vt:lpstr>
      <vt:lpstr>What is the highest level of communication? </vt:lpstr>
      <vt:lpstr>What effect does communicating in the style of a child have on the person being communicated with?</vt:lpstr>
      <vt:lpstr>What effect does communicating in the style of a parent have on the person being communicated with?</vt:lpstr>
      <vt:lpstr>What effect does communication in the style of an adult have on the person being communicated with?</vt:lpstr>
      <vt:lpstr>Describe three positive ways to resolve conflicts. </vt:lpstr>
      <vt:lpstr>Describe three negative ways to resolve conflicts: </vt:lpstr>
      <vt:lpstr>Four major steps in resolving conflicts are:</vt:lpstr>
      <vt:lpstr>Discussion Questions</vt:lpstr>
      <vt:lpstr>Three major styles of communication:</vt:lpstr>
      <vt:lpstr>Extension Activities: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Relationships and Communication</dc:title>
  <dc:creator>Shan</dc:creator>
  <cp:lastModifiedBy>Shan</cp:lastModifiedBy>
  <cp:revision>79</cp:revision>
  <dcterms:created xsi:type="dcterms:W3CDTF">2012-09-20T12:05:17Z</dcterms:created>
  <dcterms:modified xsi:type="dcterms:W3CDTF">2012-09-21T14:19:00Z</dcterms:modified>
</cp:coreProperties>
</file>