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1" r:id="rId9"/>
    <p:sldId id="270" r:id="rId10"/>
    <p:sldId id="271" r:id="rId11"/>
    <p:sldId id="269" r:id="rId12"/>
    <p:sldId id="262" r:id="rId13"/>
    <p:sldId id="263" r:id="rId14"/>
    <p:sldId id="273" r:id="rId15"/>
    <p:sldId id="264" r:id="rId16"/>
    <p:sldId id="265" r:id="rId17"/>
    <p:sldId id="266" r:id="rId18"/>
    <p:sldId id="272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8" autoAdjust="0"/>
    <p:restoredTop sz="94660"/>
  </p:normalViewPr>
  <p:slideViewPr>
    <p:cSldViewPr>
      <p:cViewPr varScale="1">
        <p:scale>
          <a:sx n="68" d="100"/>
          <a:sy n="68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3A9C-97D7-470B-953B-D868A6A09DFA}" type="datetimeFigureOut">
              <a:rPr lang="en-CA" smtClean="0"/>
              <a:t>04/09/2012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A560E67-24C6-49E1-8649-E7E5C93D8422}" type="slidenum">
              <a:rPr lang="en-CA" smtClean="0"/>
              <a:t>‹#›</a:t>
            </a:fld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3A9C-97D7-470B-953B-D868A6A09DFA}" type="datetimeFigureOut">
              <a:rPr lang="en-CA" smtClean="0"/>
              <a:t>04/09/2012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0E67-24C6-49E1-8649-E7E5C93D842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3A9C-97D7-470B-953B-D868A6A09DFA}" type="datetimeFigureOut">
              <a:rPr lang="en-CA" smtClean="0"/>
              <a:t>04/09/2012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0E67-24C6-49E1-8649-E7E5C93D842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3A9C-97D7-470B-953B-D868A6A09DFA}" type="datetimeFigureOut">
              <a:rPr lang="en-CA" smtClean="0"/>
              <a:t>04/09/2012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0E67-24C6-49E1-8649-E7E5C93D8422}" type="slidenum">
              <a:rPr lang="en-CA" smtClean="0"/>
              <a:t>‹#›</a:t>
            </a:fld>
            <a:endParaRPr lang="en-C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3A9C-97D7-470B-953B-D868A6A09DFA}" type="datetimeFigureOut">
              <a:rPr lang="en-CA" smtClean="0"/>
              <a:t>04/09/2012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CA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A560E67-24C6-49E1-8649-E7E5C93D8422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3A9C-97D7-470B-953B-D868A6A09DFA}" type="datetimeFigureOut">
              <a:rPr lang="en-CA" smtClean="0"/>
              <a:t>04/09/2012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0E67-24C6-49E1-8649-E7E5C93D8422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3A9C-97D7-470B-953B-D868A6A09DFA}" type="datetimeFigureOut">
              <a:rPr lang="en-CA" smtClean="0"/>
              <a:t>04/09/2012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0E67-24C6-49E1-8649-E7E5C93D8422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3A9C-97D7-470B-953B-D868A6A09DFA}" type="datetimeFigureOut">
              <a:rPr lang="en-CA" smtClean="0"/>
              <a:t>04/09/2012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0E67-24C6-49E1-8649-E7E5C93D842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3A9C-97D7-470B-953B-D868A6A09DFA}" type="datetimeFigureOut">
              <a:rPr lang="en-CA" smtClean="0"/>
              <a:t>04/09/2012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0E67-24C6-49E1-8649-E7E5C93D842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3A9C-97D7-470B-953B-D868A6A09DFA}" type="datetimeFigureOut">
              <a:rPr lang="en-CA" smtClean="0"/>
              <a:t>04/09/2012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0E67-24C6-49E1-8649-E7E5C93D8422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3A9C-97D7-470B-953B-D868A6A09DFA}" type="datetimeFigureOut">
              <a:rPr lang="en-CA" smtClean="0"/>
              <a:t>04/09/2012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A560E67-24C6-49E1-8649-E7E5C93D8422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7B83A9C-97D7-470B-953B-D868A6A09DFA}" type="datetimeFigureOut">
              <a:rPr lang="en-CA" smtClean="0"/>
              <a:t>04/09/2012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A560E67-24C6-49E1-8649-E7E5C93D8422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Day Two and Three</a:t>
            </a:r>
          </a:p>
          <a:p>
            <a:r>
              <a:rPr lang="en-CA" dirty="0" smtClean="0"/>
              <a:t>"Though no-one can go back and make a new start anyone can start now and make a new ending"</a:t>
            </a:r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HSP3M</a:t>
            </a:r>
            <a:endParaRPr lang="en-C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760220" y="2072640"/>
          <a:ext cx="5623560" cy="2712720"/>
        </p:xfrm>
        <a:graphic>
          <a:graphicData uri="http://schemas.openxmlformats.org/drawingml/2006/table">
            <a:tbl>
              <a:tblPr/>
              <a:tblGrid>
                <a:gridCol w="2811780"/>
                <a:gridCol w="2811780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000" b="1" u="sng">
                          <a:latin typeface="Times New Roman"/>
                        </a:rPr>
                        <a:t>PHYSICAL</a:t>
                      </a:r>
                      <a:endParaRPr lang="en-CA" sz="1000" b="1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000" b="1" u="sng">
                          <a:latin typeface="Times New Roman"/>
                        </a:rPr>
                        <a:t>CULTURAL</a:t>
                      </a:r>
                      <a:endParaRPr lang="en-CA" sz="1000" b="1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  <a:tabLst>
                          <a:tab pos="457200" algn="l"/>
                        </a:tabLst>
                      </a:pPr>
                      <a:r>
                        <a:rPr lang="en-CA" sz="1400" b="1">
                          <a:latin typeface="Tempus Sans ITC"/>
                          <a:ea typeface="Times New Roman"/>
                        </a:rPr>
                        <a:t>This area studies how human beings have adapted biologically over time, as well as examining humans relationships in regards to other things/other species</a:t>
                      </a:r>
                      <a:endParaRPr lang="en-CA" sz="120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  <a:tabLst>
                          <a:tab pos="457200" algn="l"/>
                        </a:tabLst>
                      </a:pPr>
                      <a:r>
                        <a:rPr lang="en-CA" sz="1400" b="1">
                          <a:latin typeface="Tempus Sans ITC"/>
                          <a:ea typeface="Times New Roman"/>
                        </a:rPr>
                        <a:t>Much of the physical anthropology is found in </a:t>
                      </a:r>
                      <a:r>
                        <a:rPr lang="en-CA" sz="1400" b="1">
                          <a:highlight>
                            <a:srgbClr val="C0C0C0"/>
                          </a:highlight>
                          <a:latin typeface="Tempus Sans ITC"/>
                          <a:ea typeface="Times New Roman"/>
                        </a:rPr>
                        <a:t>fossils and bones</a:t>
                      </a:r>
                      <a:r>
                        <a:rPr lang="en-CA" sz="1400" b="1">
                          <a:latin typeface="Tempus Sans ITC"/>
                          <a:ea typeface="Times New Roman"/>
                        </a:rPr>
                        <a:t>.</a:t>
                      </a:r>
                      <a:endParaRPr lang="en-CA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  <a:tabLst>
                          <a:tab pos="457200" algn="l"/>
                        </a:tabLst>
                      </a:pPr>
                      <a:r>
                        <a:rPr lang="en-CA" sz="1400" b="1" dirty="0">
                          <a:latin typeface="Tempus Sans ITC"/>
                          <a:ea typeface="Times New Roman"/>
                        </a:rPr>
                        <a:t>This is the study of human behaviour in which different societies and cultures are compared</a:t>
                      </a:r>
                      <a:endParaRPr lang="en-CA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  <a:tabLst>
                          <a:tab pos="457200" algn="l"/>
                        </a:tabLst>
                      </a:pPr>
                      <a:r>
                        <a:rPr lang="en-CA" sz="1400" b="1" dirty="0">
                          <a:latin typeface="Tempus Sans ITC"/>
                          <a:ea typeface="Times New Roman"/>
                        </a:rPr>
                        <a:t>Three main areas of cultural anthropology are:</a:t>
                      </a:r>
                      <a:endParaRPr lang="en-CA" sz="1200" dirty="0">
                        <a:latin typeface="Times New Roman"/>
                        <a:ea typeface="Times New Roman"/>
                      </a:endParaRPr>
                    </a:p>
                    <a:p>
                      <a:pPr marL="742950" lvl="1" indent="-285750">
                        <a:spcAft>
                          <a:spcPts val="0"/>
                        </a:spcAft>
                        <a:buFont typeface="Wingdings"/>
                        <a:buChar char=""/>
                        <a:tabLst>
                          <a:tab pos="914400" algn="l"/>
                        </a:tabLst>
                      </a:pPr>
                      <a:r>
                        <a:rPr lang="en-CA" sz="1400" b="1" dirty="0">
                          <a:latin typeface="Tempus Sans ITC"/>
                          <a:ea typeface="Times New Roman"/>
                        </a:rPr>
                        <a:t>Archaeology (think Indiana Jones!)</a:t>
                      </a:r>
                      <a:endParaRPr lang="en-CA" sz="1200" dirty="0">
                        <a:latin typeface="Times New Roman"/>
                        <a:ea typeface="Times New Roman"/>
                      </a:endParaRPr>
                    </a:p>
                    <a:p>
                      <a:pPr marL="742950" lvl="1" indent="-285750">
                        <a:spcAft>
                          <a:spcPts val="0"/>
                        </a:spcAft>
                        <a:buFont typeface="Wingdings"/>
                        <a:buChar char=""/>
                        <a:tabLst>
                          <a:tab pos="914400" algn="l"/>
                        </a:tabLst>
                      </a:pPr>
                      <a:r>
                        <a:rPr lang="en-CA" sz="1400" b="1" dirty="0">
                          <a:latin typeface="Tempus Sans ITC"/>
                          <a:ea typeface="Times New Roman"/>
                        </a:rPr>
                        <a:t>Linguistic Anthropology (study of language)</a:t>
                      </a:r>
                      <a:endParaRPr lang="en-CA" sz="1200" dirty="0">
                        <a:latin typeface="Times New Roman"/>
                        <a:ea typeface="Times New Roman"/>
                      </a:endParaRPr>
                    </a:p>
                    <a:p>
                      <a:pPr marL="742950" lvl="1" indent="-285750">
                        <a:spcAft>
                          <a:spcPts val="0"/>
                        </a:spcAft>
                        <a:buFont typeface="Wingdings"/>
                        <a:buChar char=""/>
                        <a:tabLst>
                          <a:tab pos="914400" algn="l"/>
                        </a:tabLst>
                      </a:pPr>
                      <a:r>
                        <a:rPr lang="en-CA" sz="1400" b="1" dirty="0">
                          <a:latin typeface="Tempus Sans ITC"/>
                          <a:ea typeface="Times New Roman"/>
                        </a:rPr>
                        <a:t>Ethnology (study of tribes)</a:t>
                      </a:r>
                      <a:endParaRPr lang="en-CA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755576" y="1179475"/>
            <a:ext cx="8388424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14400" algn="l"/>
              </a:tabLst>
            </a:pPr>
            <a:r>
              <a:rPr kumimoji="0" lang="en-C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empus Sans ITC" pitchFamily="82" charset="0"/>
                <a:ea typeface="Times New Roman" pitchFamily="18" charset="0"/>
                <a:cs typeface="Arial" pitchFamily="34" charset="0"/>
              </a:rPr>
              <a:t>Anthropology is divided into two groups:</a:t>
            </a:r>
            <a:endParaRPr kumimoji="0" lang="en-C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endParaRPr kumimoji="0" lang="en-C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u="sng" dirty="0" smtClean="0"/>
              <a:t>Who Was Charles Darwin?</a:t>
            </a:r>
            <a:endParaRPr lang="en-CA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-</a:t>
            </a:r>
            <a:r>
              <a:rPr lang="en-CA" dirty="0" smtClean="0"/>
              <a:t>scientist from wealthy family</a:t>
            </a:r>
          </a:p>
          <a:p>
            <a:r>
              <a:rPr lang="en-CA" dirty="0" smtClean="0"/>
              <a:t>-left for a 5 year voyage when he was 22 to study nature</a:t>
            </a:r>
          </a:p>
          <a:p>
            <a:r>
              <a:rPr lang="en-CA" dirty="0" smtClean="0"/>
              <a:t>-recorded information about the interaction of animals in his journal</a:t>
            </a:r>
          </a:p>
          <a:p>
            <a:r>
              <a:rPr lang="en-CA" dirty="0" smtClean="0"/>
              <a:t>-journal was his only proof, so people were skeptical</a:t>
            </a:r>
          </a:p>
          <a:p>
            <a:r>
              <a:rPr lang="en-CA" dirty="0" smtClean="0"/>
              <a:t>-wrote book "origin of species" which was controversial because it went against what the dominant religion (catholic) church; specifically genesis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u="sng" dirty="0" smtClean="0"/>
              <a:t>The Psychological Answer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u="sng" dirty="0" smtClean="0"/>
              <a:t>The Cognitive Process</a:t>
            </a:r>
            <a:endParaRPr lang="en-CA" dirty="0" smtClean="0"/>
          </a:p>
          <a:p>
            <a:r>
              <a:rPr lang="en-CA" dirty="0" smtClean="0"/>
              <a:t>-interpreting and manipulating mental images to obtain information to reason and to solve problems</a:t>
            </a:r>
          </a:p>
          <a:p>
            <a:r>
              <a:rPr lang="en-CA" dirty="0" smtClean="0"/>
              <a:t>-the central ability of humans that defines who we are</a:t>
            </a:r>
          </a:p>
          <a:p>
            <a:endParaRPr lang="en-CA" dirty="0" smtClean="0"/>
          </a:p>
          <a:p>
            <a:r>
              <a:rPr lang="en-CA" u="sng" dirty="0" smtClean="0"/>
              <a:t>Left Side Vs. Right Side of the Brain</a:t>
            </a:r>
            <a:endParaRPr lang="en-CA" dirty="0" smtClean="0"/>
          </a:p>
          <a:p>
            <a:r>
              <a:rPr lang="en-CA" dirty="0" smtClean="0"/>
              <a:t>-this theory of the structure and functions of the mind says that the two different sides of the brain control two modes of thinking</a:t>
            </a:r>
          </a:p>
          <a:p>
            <a:r>
              <a:rPr lang="en-CA" dirty="0" smtClean="0"/>
              <a:t>-left side: logical, sequential, rational, analytical, objective, looks at parts</a:t>
            </a:r>
          </a:p>
          <a:p>
            <a:r>
              <a:rPr lang="en-CA" dirty="0" smtClean="0"/>
              <a:t>-right side: random, intuitive, holistic, synthesizing, </a:t>
            </a:r>
            <a:r>
              <a:rPr lang="en-CA" dirty="0" err="1" smtClean="0"/>
              <a:t>subjectivce</a:t>
            </a:r>
            <a:r>
              <a:rPr lang="en-CA" dirty="0" smtClean="0"/>
              <a:t>, looks at wholes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548680"/>
            <a:ext cx="7772400" cy="5471120"/>
          </a:xfrm>
        </p:spPr>
        <p:txBody>
          <a:bodyPr>
            <a:normAutofit fontScale="85000" lnSpcReduction="20000"/>
          </a:bodyPr>
          <a:lstStyle/>
          <a:p>
            <a:r>
              <a:rPr lang="en-CA" u="sng" dirty="0" smtClean="0"/>
              <a:t>The Cognitive Process</a:t>
            </a:r>
            <a:endParaRPr lang="en-CA" dirty="0" smtClean="0"/>
          </a:p>
          <a:p>
            <a:r>
              <a:rPr lang="en-CA" dirty="0" smtClean="0"/>
              <a:t>-it if human thinking and reasoning that makes us unique</a:t>
            </a:r>
          </a:p>
          <a:p>
            <a:r>
              <a:rPr lang="en-CA" dirty="0" smtClean="0"/>
              <a:t>-we try to rearrange information in new forms that allows us to answer questions or solve problems (applying learned concept to new ideas)</a:t>
            </a:r>
          </a:p>
          <a:p>
            <a:r>
              <a:rPr lang="en-CA" dirty="0" smtClean="0"/>
              <a:t>-we also manipulate what we know into </a:t>
            </a:r>
            <a:r>
              <a:rPr lang="en-CA" dirty="0" err="1" smtClean="0"/>
              <a:t>categorie</a:t>
            </a:r>
            <a:r>
              <a:rPr lang="en-CA" dirty="0" smtClean="0"/>
              <a:t>/concepts</a:t>
            </a:r>
          </a:p>
          <a:p>
            <a:endParaRPr lang="en-CA" dirty="0" smtClean="0"/>
          </a:p>
          <a:p>
            <a:r>
              <a:rPr lang="en-CA" u="sng" dirty="0" smtClean="0"/>
              <a:t>Reasoning</a:t>
            </a:r>
            <a:endParaRPr lang="en-CA" dirty="0" smtClean="0"/>
          </a:p>
          <a:p>
            <a:r>
              <a:rPr lang="en-CA" dirty="0" smtClean="0"/>
              <a:t>-deductive reasoning: applying general assumptions to specific cases </a:t>
            </a:r>
            <a:r>
              <a:rPr lang="en-CA" dirty="0" err="1" smtClean="0"/>
              <a:t>eg</a:t>
            </a:r>
            <a:r>
              <a:rPr lang="en-CA" dirty="0" smtClean="0"/>
              <a:t>: all humans have brains-</a:t>
            </a:r>
            <a:r>
              <a:rPr lang="en-CA" dirty="0" err="1" smtClean="0"/>
              <a:t>sonia</a:t>
            </a:r>
            <a:r>
              <a:rPr lang="en-CA" dirty="0" smtClean="0"/>
              <a:t> is a human-</a:t>
            </a:r>
            <a:r>
              <a:rPr lang="en-CA" dirty="0" err="1" smtClean="0"/>
              <a:t>sonia</a:t>
            </a:r>
            <a:r>
              <a:rPr lang="en-CA" dirty="0" smtClean="0"/>
              <a:t> has a brain</a:t>
            </a:r>
          </a:p>
          <a:p>
            <a:r>
              <a:rPr lang="en-CA" dirty="0" smtClean="0"/>
              <a:t>-inductive reasoning: collecting specific information to form a general assumption </a:t>
            </a:r>
            <a:r>
              <a:rPr lang="en-CA" dirty="0" err="1" smtClean="0"/>
              <a:t>eg</a:t>
            </a:r>
            <a:r>
              <a:rPr lang="en-CA" dirty="0" smtClean="0"/>
              <a:t>: most men enjoy sports-</a:t>
            </a:r>
            <a:r>
              <a:rPr lang="en-CA" dirty="0" err="1" smtClean="0"/>
              <a:t>Geuff</a:t>
            </a:r>
            <a:r>
              <a:rPr lang="en-CA" dirty="0" smtClean="0"/>
              <a:t> is a man-therefore </a:t>
            </a:r>
            <a:r>
              <a:rPr lang="en-CA" dirty="0" err="1" smtClean="0"/>
              <a:t>geoff</a:t>
            </a:r>
            <a:r>
              <a:rPr lang="en-CA" dirty="0" smtClean="0"/>
              <a:t> enjoys sports</a:t>
            </a:r>
          </a:p>
          <a:p>
            <a:endParaRPr lang="en-CA" dirty="0" smtClean="0"/>
          </a:p>
          <a:p>
            <a:r>
              <a:rPr lang="en-CA" u="sng" dirty="0" smtClean="0"/>
              <a:t>When Faced With a Problem Humans Generate Solutions</a:t>
            </a:r>
            <a:endParaRPr lang="en-CA" dirty="0" smtClean="0"/>
          </a:p>
          <a:p>
            <a:r>
              <a:rPr lang="en-CA" dirty="0" smtClean="0"/>
              <a:t>Strategies for finding solutions: trial and error, long term </a:t>
            </a:r>
            <a:r>
              <a:rPr lang="en-CA" dirty="0" err="1" smtClean="0"/>
              <a:t>emory</a:t>
            </a:r>
            <a:r>
              <a:rPr lang="en-CA" dirty="0" smtClean="0"/>
              <a:t>, working backwards from your goal, dividing the problem into parts, using insight to make comparisons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CA" b="1" dirty="0" smtClean="0"/>
              <a:t>There are 4 main fields of psychology:</a:t>
            </a:r>
            <a:r>
              <a:rPr lang="en-CA" sz="3600" dirty="0" smtClean="0"/>
              <a:t/>
            </a:r>
            <a:br>
              <a:rPr lang="en-CA" sz="3600" dirty="0" smtClean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en-CA" sz="2400" dirty="0" smtClean="0"/>
          </a:p>
          <a:p>
            <a:pPr lvl="1"/>
            <a:r>
              <a:rPr lang="en-CA" b="1" u="sng" dirty="0" smtClean="0"/>
              <a:t>Experimental Psychologist:</a:t>
            </a:r>
            <a:r>
              <a:rPr lang="en-CA" b="1" dirty="0" smtClean="0"/>
              <a:t>  conducts experiments in a controlled setting (laboratories) examining what motivates humans/animals and how they learn</a:t>
            </a:r>
            <a:endParaRPr lang="en-CA" sz="2000" dirty="0" smtClean="0"/>
          </a:p>
          <a:p>
            <a:pPr>
              <a:buNone/>
            </a:pPr>
            <a:endParaRPr lang="en-CA" sz="2400" dirty="0" smtClean="0"/>
          </a:p>
          <a:p>
            <a:pPr lvl="1"/>
            <a:r>
              <a:rPr lang="en-CA" sz="2800" b="1" u="sng" dirty="0" smtClean="0"/>
              <a:t>Developmental Psychologist:</a:t>
            </a:r>
            <a:r>
              <a:rPr lang="en-CA" dirty="0" smtClean="0"/>
              <a:t> </a:t>
            </a:r>
            <a:r>
              <a:rPr lang="en-CA" b="1" dirty="0" smtClean="0"/>
              <a:t> focuses on how people grow, mature, and age</a:t>
            </a:r>
            <a:endParaRPr lang="en-CA" dirty="0" smtClean="0"/>
          </a:p>
          <a:p>
            <a:pPr>
              <a:buNone/>
            </a:pPr>
            <a:endParaRPr lang="en-CA" sz="2400" dirty="0" smtClean="0"/>
          </a:p>
          <a:p>
            <a:pPr>
              <a:buNone/>
            </a:pPr>
            <a:endParaRPr lang="en-CA" sz="2400" dirty="0" smtClean="0"/>
          </a:p>
          <a:p>
            <a:pPr lvl="1"/>
            <a:r>
              <a:rPr lang="en-CA" sz="2800" b="1" u="sng" dirty="0" smtClean="0"/>
              <a:t>Social Psychologist:</a:t>
            </a:r>
            <a:r>
              <a:rPr lang="en-CA" dirty="0" smtClean="0"/>
              <a:t>  </a:t>
            </a:r>
            <a:r>
              <a:rPr lang="en-CA" b="1" dirty="0" smtClean="0"/>
              <a:t>the study of how a person’s behaviour is influenced by groups</a:t>
            </a:r>
            <a:endParaRPr lang="en-CA" dirty="0" smtClean="0"/>
          </a:p>
          <a:p>
            <a:pPr>
              <a:buNone/>
            </a:pPr>
            <a:endParaRPr lang="en-CA" sz="2400" dirty="0" smtClean="0"/>
          </a:p>
          <a:p>
            <a:pPr lvl="1"/>
            <a:r>
              <a:rPr lang="en-CA" sz="2800" b="1" u="sng" dirty="0" smtClean="0"/>
              <a:t>Applied/Clinical Psychologist:</a:t>
            </a:r>
            <a:r>
              <a:rPr lang="en-CA" dirty="0" smtClean="0"/>
              <a:t>  </a:t>
            </a:r>
            <a:r>
              <a:rPr lang="en-CA" b="1" dirty="0" smtClean="0"/>
              <a:t>utilizes his/her training in psychology to help people and organisations.  Examples include a psychiatrist, psychologist, and a social worker</a:t>
            </a:r>
            <a:r>
              <a:rPr lang="en-CA" b="1" dirty="0" smtClean="0"/>
              <a:t>.</a:t>
            </a:r>
            <a:r>
              <a:rPr lang="en-CA" sz="2800" dirty="0" smtClean="0"/>
              <a:t> 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b="1" u="sng" dirty="0" smtClean="0"/>
              <a:t>The </a:t>
            </a:r>
            <a:r>
              <a:rPr lang="en-CA" b="1" u="sng" dirty="0" smtClean="0"/>
              <a:t>Sociological Answer</a:t>
            </a:r>
            <a:r>
              <a:rPr lang="en-CA" dirty="0" smtClean="0"/>
              <a:t/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836712"/>
            <a:ext cx="7772400" cy="5760640"/>
          </a:xfrm>
        </p:spPr>
        <p:txBody>
          <a:bodyPr>
            <a:normAutofit fontScale="85000" lnSpcReduction="20000"/>
          </a:bodyPr>
          <a:lstStyle/>
          <a:p>
            <a:r>
              <a:rPr lang="en-CA" dirty="0" smtClean="0"/>
              <a:t>Culture: refers to human activity and the symbolic structures that give such activities significance and importance</a:t>
            </a:r>
          </a:p>
          <a:p>
            <a:r>
              <a:rPr lang="en-CA" dirty="0" smtClean="0"/>
              <a:t>Symbol: something or someone that represents something else, such as an idea, quality or condition</a:t>
            </a:r>
          </a:p>
          <a:p>
            <a:endParaRPr lang="en-CA" dirty="0" smtClean="0"/>
          </a:p>
          <a:p>
            <a:r>
              <a:rPr lang="en-CA" dirty="0" smtClean="0"/>
              <a:t>-sociologists define humanity by its ability to attach itself emotionally to symbols and cultural ideals</a:t>
            </a:r>
          </a:p>
          <a:p>
            <a:r>
              <a:rPr lang="en-CA" dirty="0" smtClean="0"/>
              <a:t>-how a society is recognized or remembered is usually tied to a symbol</a:t>
            </a:r>
          </a:p>
          <a:p>
            <a:r>
              <a:rPr lang="en-CA" dirty="0" smtClean="0"/>
              <a:t>-these symbols most often come to embody concept of heritage, history, nationalism and pride</a:t>
            </a:r>
          </a:p>
          <a:p>
            <a:pPr>
              <a:buNone/>
            </a:pPr>
            <a:r>
              <a:rPr lang="en-CA" dirty="0" smtClean="0"/>
              <a:t> </a:t>
            </a:r>
          </a:p>
          <a:p>
            <a:r>
              <a:rPr lang="en-CA" u="sng" dirty="0" smtClean="0"/>
              <a:t>What About The Animals?</a:t>
            </a:r>
            <a:endParaRPr lang="en-CA" dirty="0" smtClean="0"/>
          </a:p>
          <a:p>
            <a:r>
              <a:rPr lang="en-CA" dirty="0" smtClean="0"/>
              <a:t>-while animals demonstrate some evidence of culture (like we discussed in the "what makes us different article") there is little evidence that animals relate to these elements of their lives</a:t>
            </a:r>
          </a:p>
          <a:p>
            <a:r>
              <a:rPr lang="en-CA" dirty="0" smtClean="0"/>
              <a:t>-it is purely instinctual or genetically programmed</a:t>
            </a:r>
          </a:p>
          <a:p>
            <a:r>
              <a:rPr lang="en-CA" dirty="0" smtClean="0"/>
              <a:t>-</a:t>
            </a:r>
            <a:r>
              <a:rPr lang="en-CA" dirty="0" smtClean="0"/>
              <a:t>humans, </a:t>
            </a:r>
            <a:r>
              <a:rPr lang="en-CA" dirty="0" smtClean="0"/>
              <a:t>on the other hand, live in socially constructed societies and are defined by their concepts of culture</a:t>
            </a:r>
          </a:p>
          <a:p>
            <a:endParaRPr lang="en-CA" dirty="0" smtClean="0"/>
          </a:p>
          <a:p>
            <a:endParaRPr lang="en-C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404664"/>
            <a:ext cx="7772400" cy="5615136"/>
          </a:xfrm>
        </p:spPr>
        <p:txBody>
          <a:bodyPr>
            <a:normAutofit fontScale="85000" lnSpcReduction="20000"/>
          </a:bodyPr>
          <a:lstStyle/>
          <a:p>
            <a:r>
              <a:rPr lang="en-CA" u="sng" dirty="0" smtClean="0"/>
              <a:t>Human Interaction and Culture</a:t>
            </a:r>
            <a:endParaRPr lang="en-CA" dirty="0" smtClean="0"/>
          </a:p>
          <a:p>
            <a:r>
              <a:rPr lang="en-CA" dirty="0" smtClean="0"/>
              <a:t>-the primary study of sociologists is how culture defines/regulates humanity</a:t>
            </a:r>
          </a:p>
          <a:p>
            <a:r>
              <a:rPr lang="en-CA" dirty="0" smtClean="0"/>
              <a:t>-''culture'' embodies who we are, how we live and how we behave</a:t>
            </a:r>
          </a:p>
          <a:p>
            <a:r>
              <a:rPr lang="en-CA" dirty="0" smtClean="0"/>
              <a:t>-it includes ''codes of behaviour'' that manages our social interactions, dress, language, religion and rituals</a:t>
            </a:r>
          </a:p>
          <a:p>
            <a:r>
              <a:rPr lang="en-CA" dirty="0" smtClean="0"/>
              <a:t>-specific to our species are the codes that explain past and present experiences as well as predictions for the future</a:t>
            </a:r>
          </a:p>
          <a:p>
            <a:r>
              <a:rPr lang="en-CA" dirty="0" smtClean="0"/>
              <a:t>-our society has ways and codes that define values and </a:t>
            </a:r>
            <a:r>
              <a:rPr lang="en-CA" dirty="0" smtClean="0"/>
              <a:t>norms</a:t>
            </a:r>
          </a:p>
          <a:p>
            <a:pPr>
              <a:buNone/>
            </a:pPr>
            <a:r>
              <a:rPr lang="en-CA" dirty="0" smtClean="0"/>
              <a:t>     </a:t>
            </a:r>
          </a:p>
          <a:p>
            <a:r>
              <a:rPr lang="en-CA" dirty="0" smtClean="0"/>
              <a:t> </a:t>
            </a:r>
            <a:r>
              <a:rPr lang="en-CA" dirty="0" smtClean="0"/>
              <a:t>Values</a:t>
            </a:r>
            <a:r>
              <a:rPr lang="en-CA" dirty="0" smtClean="0"/>
              <a:t>:</a:t>
            </a:r>
          </a:p>
          <a:p>
            <a:r>
              <a:rPr lang="en-CA" dirty="0" smtClean="0"/>
              <a:t>standards of what is </a:t>
            </a:r>
            <a:r>
              <a:rPr lang="en-CA" dirty="0" smtClean="0"/>
              <a:t>considered </a:t>
            </a:r>
            <a:r>
              <a:rPr lang="en-CA" dirty="0" smtClean="0"/>
              <a:t>right and wrong</a:t>
            </a:r>
          </a:p>
          <a:p>
            <a:r>
              <a:rPr lang="en-CA" dirty="0" smtClean="0"/>
              <a:t>socially constructed, these views regulate how people live</a:t>
            </a:r>
          </a:p>
          <a:p>
            <a:r>
              <a:rPr lang="en-CA" dirty="0" smtClean="0"/>
              <a:t>values are considered to be subjective and vary between people and culture</a:t>
            </a:r>
          </a:p>
          <a:p>
            <a:r>
              <a:rPr lang="en-CA" dirty="0" smtClean="0"/>
              <a:t>Examples: material </a:t>
            </a:r>
            <a:r>
              <a:rPr lang="en-CA" dirty="0" smtClean="0"/>
              <a:t>and comfort, wealth, honour, religiosity</a:t>
            </a:r>
          </a:p>
          <a:p>
            <a:endParaRPr lang="en-CA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548680"/>
            <a:ext cx="7772400" cy="5471120"/>
          </a:xfrm>
        </p:spPr>
        <p:txBody>
          <a:bodyPr>
            <a:normAutofit/>
          </a:bodyPr>
          <a:lstStyle/>
          <a:p>
            <a:r>
              <a:rPr lang="en-CA" dirty="0" smtClean="0"/>
              <a:t>Norms:</a:t>
            </a:r>
          </a:p>
          <a:p>
            <a:r>
              <a:rPr lang="en-CA" dirty="0" smtClean="0"/>
              <a:t>rules that </a:t>
            </a:r>
            <a:r>
              <a:rPr lang="en-CA" dirty="0" smtClean="0"/>
              <a:t>indicate what </a:t>
            </a:r>
            <a:r>
              <a:rPr lang="en-CA" dirty="0" smtClean="0"/>
              <a:t>people should do or how they should act</a:t>
            </a:r>
          </a:p>
          <a:p>
            <a:r>
              <a:rPr lang="en-CA" dirty="0" smtClean="0"/>
              <a:t>related to values but tend to be more specific</a:t>
            </a:r>
          </a:p>
          <a:p>
            <a:r>
              <a:rPr lang="en-CA" dirty="0" smtClean="0"/>
              <a:t>norms are rules for behaviour in specific situations, while values </a:t>
            </a:r>
            <a:r>
              <a:rPr lang="en-CA" dirty="0" smtClean="0"/>
              <a:t>identify </a:t>
            </a:r>
            <a:r>
              <a:rPr lang="en-CA" dirty="0" smtClean="0"/>
              <a:t>what should be judged as good or bad</a:t>
            </a:r>
          </a:p>
          <a:p>
            <a:endParaRPr lang="en-CA" dirty="0" smtClean="0"/>
          </a:p>
          <a:p>
            <a:r>
              <a:rPr lang="en-CA" u="sng" dirty="0" smtClean="0"/>
              <a:t>Evolving Culture</a:t>
            </a:r>
            <a:endParaRPr lang="en-CA" dirty="0" smtClean="0"/>
          </a:p>
          <a:p>
            <a:r>
              <a:rPr lang="en-CA" dirty="0" smtClean="0"/>
              <a:t>-culture is a </a:t>
            </a:r>
            <a:r>
              <a:rPr lang="en-CA" dirty="0" smtClean="0"/>
              <a:t>product of </a:t>
            </a:r>
            <a:r>
              <a:rPr lang="en-CA" dirty="0" smtClean="0"/>
              <a:t>human interaction and evolution</a:t>
            </a:r>
          </a:p>
          <a:p>
            <a:r>
              <a:rPr lang="en-CA" dirty="0" smtClean="0"/>
              <a:t>-it is constantly changing and adapting as a result of technology innovations and inventions, contact with other cultures, medical </a:t>
            </a:r>
            <a:r>
              <a:rPr lang="en-CA" dirty="0" smtClean="0"/>
              <a:t>advancements</a:t>
            </a:r>
            <a:r>
              <a:rPr lang="en-CA" dirty="0" smtClean="0"/>
              <a:t>, and new knowledge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764704"/>
            <a:ext cx="77724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CA" b="1" dirty="0" smtClean="0"/>
              <a:t>Sociologists are interested in areas such as:</a:t>
            </a:r>
            <a:r>
              <a:rPr lang="en-CA" dirty="0" smtClean="0"/>
              <a:t/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CA" dirty="0" smtClean="0"/>
          </a:p>
          <a:p>
            <a:pPr lvl="0"/>
            <a:r>
              <a:rPr lang="en-CA" b="1" dirty="0" smtClean="0"/>
              <a:t>gender roles (sexism)</a:t>
            </a:r>
            <a:endParaRPr lang="en-CA" dirty="0" smtClean="0"/>
          </a:p>
          <a:p>
            <a:pPr lvl="0"/>
            <a:r>
              <a:rPr lang="en-CA" b="1" dirty="0" smtClean="0"/>
              <a:t>stereotyping (racism)</a:t>
            </a:r>
            <a:endParaRPr lang="en-CA" dirty="0" smtClean="0"/>
          </a:p>
          <a:p>
            <a:pPr lvl="0"/>
            <a:r>
              <a:rPr lang="en-CA" b="1" dirty="0" smtClean="0"/>
              <a:t>crime rates</a:t>
            </a:r>
            <a:endParaRPr lang="en-CA" dirty="0" smtClean="0"/>
          </a:p>
          <a:p>
            <a:pPr lvl="0"/>
            <a:r>
              <a:rPr lang="en-CA" b="1" dirty="0" smtClean="0"/>
              <a:t>poverty</a:t>
            </a:r>
            <a:endParaRPr lang="en-CA" dirty="0" smtClean="0"/>
          </a:p>
          <a:p>
            <a:pPr lvl="0"/>
            <a:r>
              <a:rPr lang="en-CA" b="1" dirty="0" smtClean="0"/>
              <a:t>peer pressure</a:t>
            </a:r>
            <a:endParaRPr lang="en-CA" dirty="0" smtClean="0"/>
          </a:p>
          <a:p>
            <a:pPr lvl="0"/>
            <a:r>
              <a:rPr lang="en-CA" b="1" dirty="0" smtClean="0"/>
              <a:t>the role of individual in various groups (peer, family, school, work, city)</a:t>
            </a:r>
            <a:endParaRPr lang="en-CA" dirty="0" smtClean="0"/>
          </a:p>
          <a:p>
            <a:endParaRPr lang="en-C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exactly is a Human?</a:t>
            </a:r>
            <a:r>
              <a:rPr lang="en-CA" dirty="0" smtClean="0"/>
              <a:t/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CA" dirty="0" smtClean="0"/>
          </a:p>
          <a:p>
            <a:r>
              <a:rPr lang="en-US" dirty="0" smtClean="0"/>
              <a:t>It is a B.O.S.S. with a big </a:t>
            </a:r>
            <a:r>
              <a:rPr lang="en-US" cap="all" dirty="0" smtClean="0"/>
              <a:t>brain</a:t>
            </a:r>
            <a:r>
              <a:rPr lang="en-US" dirty="0" smtClean="0"/>
              <a:t> that needs to be </a:t>
            </a:r>
            <a:r>
              <a:rPr lang="en-US" cap="all" dirty="0" smtClean="0"/>
              <a:t>bossed </a:t>
            </a:r>
            <a:r>
              <a:rPr lang="en-US" cap="all" dirty="0" smtClean="0"/>
              <a:t>around</a:t>
            </a:r>
            <a:r>
              <a:rPr lang="en-US" dirty="0" smtClean="0"/>
              <a:t> </a:t>
            </a:r>
            <a:r>
              <a:rPr lang="en-US" dirty="0" smtClean="0"/>
              <a:t>for a long time</a:t>
            </a:r>
            <a:r>
              <a:rPr lang="en-US" dirty="0" smtClean="0"/>
              <a:t>.</a:t>
            </a:r>
          </a:p>
          <a:p>
            <a:pPr lvl="0"/>
            <a:r>
              <a:rPr lang="en-US" b="1" u="sng" dirty="0" smtClean="0"/>
              <a:t>B</a:t>
            </a:r>
            <a:r>
              <a:rPr lang="en-US" b="1" dirty="0" smtClean="0"/>
              <a:t>IPEDALISM: </a:t>
            </a:r>
            <a:r>
              <a:rPr lang="en-US" dirty="0" smtClean="0"/>
              <a:t>frees up our hands to do other things…</a:t>
            </a:r>
            <a:endParaRPr lang="en-CA" dirty="0" smtClean="0"/>
          </a:p>
          <a:p>
            <a:pPr lvl="0"/>
            <a:r>
              <a:rPr lang="en-US" b="1" u="sng" dirty="0" smtClean="0"/>
              <a:t>O</a:t>
            </a:r>
            <a:r>
              <a:rPr lang="en-US" b="1" dirty="0" smtClean="0"/>
              <a:t>PPOSABLE THUMBS</a:t>
            </a:r>
            <a:r>
              <a:rPr lang="en-US" dirty="0" smtClean="0"/>
              <a:t>: we can make and use precise tools</a:t>
            </a:r>
            <a:r>
              <a:rPr lang="en-US" dirty="0" smtClean="0"/>
              <a:t>…</a:t>
            </a:r>
            <a:endParaRPr lang="en-CA" dirty="0" smtClean="0"/>
          </a:p>
          <a:p>
            <a:pPr lvl="0"/>
            <a:r>
              <a:rPr lang="en-US" b="1" u="sng" dirty="0" smtClean="0"/>
              <a:t>S</a:t>
            </a:r>
            <a:r>
              <a:rPr lang="en-US" b="1" dirty="0" smtClean="0"/>
              <a:t>TEREOSCOPIC VISION: </a:t>
            </a:r>
            <a:r>
              <a:rPr lang="en-US" dirty="0" smtClean="0"/>
              <a:t>we can see in 3D, 180 degrees.</a:t>
            </a:r>
            <a:endParaRPr lang="en-CA" dirty="0" smtClean="0"/>
          </a:p>
          <a:p>
            <a:pPr lvl="0"/>
            <a:r>
              <a:rPr lang="en-US" b="1" u="sng" dirty="0" smtClean="0"/>
              <a:t>S</a:t>
            </a:r>
            <a:r>
              <a:rPr lang="en-US" b="1" dirty="0" smtClean="0"/>
              <a:t>PEECH</a:t>
            </a:r>
            <a:r>
              <a:rPr lang="en-US" dirty="0" smtClean="0"/>
              <a:t>: we communicate complex ideas and create lasting, transferable </a:t>
            </a:r>
            <a:r>
              <a:rPr lang="en-US" i="1" dirty="0" smtClean="0"/>
              <a:t>cultural knowledge</a:t>
            </a:r>
            <a:endParaRPr lang="en-CA" dirty="0" smtClean="0"/>
          </a:p>
          <a:p>
            <a:endParaRPr lang="en-C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Intro Review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Social sciences were recently discovered</a:t>
            </a:r>
          </a:p>
          <a:p>
            <a:r>
              <a:rPr lang="en-CA" dirty="0" smtClean="0"/>
              <a:t>Began to be studied because of age of development</a:t>
            </a:r>
          </a:p>
          <a:p>
            <a:r>
              <a:rPr lang="en-CA" dirty="0" smtClean="0"/>
              <a:t>Since sciences are used to study laws of nature, they can be used to study laws of human nature</a:t>
            </a:r>
          </a:p>
          <a:p>
            <a:r>
              <a:rPr lang="en-CA" dirty="0" smtClean="0"/>
              <a:t>Practical observations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8018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27584" y="548680"/>
            <a:ext cx="7772400" cy="2917304"/>
          </a:xfrm>
        </p:spPr>
        <p:txBody>
          <a:bodyPr/>
          <a:lstStyle/>
          <a:p>
            <a:pPr lvl="0"/>
            <a:r>
              <a:rPr lang="en-US" sz="2800" dirty="0" smtClean="0"/>
              <a:t>We have a big, highly organized BRAIN that can think in </a:t>
            </a:r>
            <a:r>
              <a:rPr lang="en-US" sz="2800" i="1" u="sng" dirty="0" smtClean="0"/>
              <a:t>abstract</a:t>
            </a:r>
            <a:r>
              <a:rPr lang="en-US" sz="2800" dirty="0" smtClean="0"/>
              <a:t> terms and has…</a:t>
            </a:r>
            <a:endParaRPr lang="en-CA" sz="2000" dirty="0" smtClean="0"/>
          </a:p>
          <a:p>
            <a:pPr lvl="1"/>
            <a:r>
              <a:rPr lang="en-US" dirty="0" smtClean="0"/>
              <a:t>a complex awareness of past and future</a:t>
            </a:r>
            <a:endParaRPr lang="en-CA" sz="1800" dirty="0" smtClean="0"/>
          </a:p>
          <a:p>
            <a:pPr lvl="1"/>
            <a:r>
              <a:rPr lang="en-US" dirty="0" smtClean="0"/>
              <a:t>developed a wide range of cultures</a:t>
            </a:r>
            <a:endParaRPr lang="en-CA" sz="1800" dirty="0" smtClean="0"/>
          </a:p>
          <a:p>
            <a:pPr lvl="1"/>
            <a:r>
              <a:rPr lang="en-US" dirty="0" smtClean="0"/>
              <a:t>developed writing **to pass knowledge from one generation to the next**</a:t>
            </a:r>
            <a:endParaRPr lang="en-CA" sz="1800" dirty="0" smtClean="0"/>
          </a:p>
          <a:p>
            <a:endParaRPr lang="en-CA" dirty="0"/>
          </a:p>
        </p:txBody>
      </p:sp>
      <p:pic>
        <p:nvPicPr>
          <p:cNvPr id="29698" name="Picture 2" descr="http://images.nationalgeographic.com/wpf/media-live/photos/000/010/cache/human-brain_1001_600x4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3140968"/>
            <a:ext cx="4346848" cy="32601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914400" y="188640"/>
            <a:ext cx="7772400" cy="85998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59832" y="1447800"/>
            <a:ext cx="5626968" cy="4572000"/>
          </a:xfrm>
        </p:spPr>
        <p:txBody>
          <a:bodyPr/>
          <a:lstStyle/>
          <a:p>
            <a:pPr lvl="0"/>
            <a:r>
              <a:rPr lang="en-US" sz="2800" dirty="0" smtClean="0"/>
              <a:t>We need to be BOSSED AROUND for a long time:</a:t>
            </a:r>
            <a:endParaRPr lang="en-CA" sz="2000" dirty="0" smtClean="0"/>
          </a:p>
          <a:p>
            <a:pPr lvl="1"/>
            <a:r>
              <a:rPr lang="en-US" dirty="0" smtClean="0"/>
              <a:t>We are dependent on others for the first 18-20 years of our lives</a:t>
            </a:r>
            <a:endParaRPr lang="en-CA" sz="1800" dirty="0" smtClean="0"/>
          </a:p>
          <a:p>
            <a:pPr lvl="1"/>
            <a:r>
              <a:rPr lang="en-US" dirty="0" smtClean="0"/>
              <a:t>This period allows us to be </a:t>
            </a:r>
            <a:r>
              <a:rPr lang="en-US" i="1" dirty="0" smtClean="0"/>
              <a:t>socialized</a:t>
            </a:r>
            <a:r>
              <a:rPr lang="en-US" dirty="0" smtClean="0"/>
              <a:t>: i.e. to learn all the rules, expected behaviors of our complicated, technological culture</a:t>
            </a:r>
            <a:endParaRPr lang="en-CA" sz="1800" dirty="0" smtClean="0"/>
          </a:p>
          <a:p>
            <a:endParaRPr lang="en-CA" dirty="0"/>
          </a:p>
        </p:txBody>
      </p:sp>
      <p:pic>
        <p:nvPicPr>
          <p:cNvPr id="33794" name="Picture 2" descr="http://www.cartoonstock.com/newscartoons/cartoonists/nju/lowres/njun1365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132856"/>
            <a:ext cx="3057525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Why Study Social Sciences?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vital for future of society</a:t>
            </a:r>
          </a:p>
          <a:p>
            <a:r>
              <a:rPr lang="en-CA" dirty="0" smtClean="0"/>
              <a:t>after studied you are more able to make a difference</a:t>
            </a:r>
          </a:p>
          <a:p>
            <a:r>
              <a:rPr lang="en-CA" dirty="0" smtClean="0"/>
              <a:t>framework in which people live their lives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can I do with it?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media</a:t>
            </a:r>
            <a:endParaRPr lang="en-CA" dirty="0" smtClean="0"/>
          </a:p>
          <a:p>
            <a:r>
              <a:rPr lang="en-CA" dirty="0" smtClean="0"/>
              <a:t>advertising/marketing</a:t>
            </a:r>
            <a:endParaRPr lang="en-CA" dirty="0" smtClean="0"/>
          </a:p>
          <a:p>
            <a:r>
              <a:rPr lang="en-CA" dirty="0" smtClean="0"/>
              <a:t>business </a:t>
            </a:r>
            <a:r>
              <a:rPr lang="en-CA" dirty="0" smtClean="0"/>
              <a:t>management</a:t>
            </a:r>
          </a:p>
          <a:p>
            <a:r>
              <a:rPr lang="en-CA" dirty="0" smtClean="0"/>
              <a:t>local </a:t>
            </a:r>
            <a:r>
              <a:rPr lang="en-CA" dirty="0" smtClean="0"/>
              <a:t>government</a:t>
            </a:r>
          </a:p>
          <a:p>
            <a:r>
              <a:rPr lang="en-CA" dirty="0" smtClean="0"/>
              <a:t>international </a:t>
            </a:r>
            <a:r>
              <a:rPr lang="en-CA" dirty="0" smtClean="0"/>
              <a:t>organization</a:t>
            </a:r>
          </a:p>
          <a:p>
            <a:r>
              <a:rPr lang="en-CA" dirty="0" smtClean="0"/>
              <a:t>education</a:t>
            </a:r>
            <a:endParaRPr lang="en-CA" dirty="0" smtClean="0"/>
          </a:p>
          <a:p>
            <a:r>
              <a:rPr lang="en-CA" dirty="0" smtClean="0"/>
              <a:t>news </a:t>
            </a:r>
            <a:r>
              <a:rPr lang="en-CA" dirty="0" smtClean="0"/>
              <a:t>analyst</a:t>
            </a:r>
          </a:p>
          <a:p>
            <a:r>
              <a:rPr lang="en-CA" dirty="0" smtClean="0"/>
              <a:t>counselors/social workers  etc.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u="sng" dirty="0" smtClean="0"/>
              <a:t>What Makes Us Human?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S</a:t>
            </a:r>
            <a:r>
              <a:rPr lang="en-CA" dirty="0" smtClean="0"/>
              <a:t>cientists </a:t>
            </a:r>
            <a:r>
              <a:rPr lang="en-CA" dirty="0" smtClean="0"/>
              <a:t>have studied evidence for a long time to develop a theory of human evolution</a:t>
            </a:r>
          </a:p>
          <a:p>
            <a:r>
              <a:rPr lang="en-CA" dirty="0" smtClean="0"/>
              <a:t>S</a:t>
            </a:r>
            <a:r>
              <a:rPr lang="en-CA" dirty="0" smtClean="0"/>
              <a:t>tudy </a:t>
            </a:r>
            <a:r>
              <a:rPr lang="en-CA" dirty="0" smtClean="0"/>
              <a:t>of evolution needed years of examination that built on the research of various scientists</a:t>
            </a:r>
          </a:p>
          <a:p>
            <a:r>
              <a:rPr lang="en-CA" dirty="0" smtClean="0"/>
              <a:t>T</a:t>
            </a:r>
            <a:r>
              <a:rPr lang="en-CA" dirty="0" smtClean="0"/>
              <a:t>he </a:t>
            </a:r>
            <a:r>
              <a:rPr lang="en-CA" dirty="0" smtClean="0"/>
              <a:t>theory has evolved over time and revolutionized the way we consider ourselves to be different</a:t>
            </a:r>
          </a:p>
          <a:p>
            <a:endParaRPr lang="en-CA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WHAT MAKES US HUMAN?</a:t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CA" dirty="0" smtClean="0"/>
          </a:p>
          <a:p>
            <a:r>
              <a:rPr lang="en-CA" dirty="0" smtClean="0"/>
              <a:t>What does being human mean to you?</a:t>
            </a:r>
          </a:p>
          <a:p>
            <a:endParaRPr lang="en-CA" dirty="0" smtClean="0"/>
          </a:p>
          <a:p>
            <a:r>
              <a:rPr lang="en-CA" dirty="0" smtClean="0"/>
              <a:t>What distinguishes humans from animals?</a:t>
            </a:r>
          </a:p>
          <a:p>
            <a:endParaRPr lang="en-CA" dirty="0" smtClean="0"/>
          </a:p>
          <a:p>
            <a:r>
              <a:rPr lang="en-CA" dirty="0" smtClean="0"/>
              <a:t>Jot down your thoughts in your notebook</a:t>
            </a:r>
          </a:p>
          <a:p>
            <a:pPr>
              <a:buNone/>
            </a:pPr>
            <a:endParaRPr lang="en-CA" dirty="0" smtClean="0"/>
          </a:p>
          <a:p>
            <a:r>
              <a:rPr lang="en-CA" dirty="0" smtClean="0"/>
              <a:t>Share with the class</a:t>
            </a:r>
            <a:endParaRPr lang="en-C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WHAT MAKES US HUMAN?</a:t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125216"/>
          </a:xfrm>
        </p:spPr>
        <p:txBody>
          <a:bodyPr/>
          <a:lstStyle/>
          <a:p>
            <a:endParaRPr lang="en-CA" dirty="0" smtClean="0"/>
          </a:p>
          <a:p>
            <a:r>
              <a:rPr lang="en-CA" dirty="0" smtClean="0"/>
              <a:t>Over the next few days we will be looking at</a:t>
            </a:r>
          </a:p>
          <a:p>
            <a:pPr>
              <a:buNone/>
            </a:pPr>
            <a:r>
              <a:rPr lang="en-CA" dirty="0" smtClean="0"/>
              <a:t>how anthropology, psychology and </a:t>
            </a:r>
            <a:r>
              <a:rPr lang="en-CA" dirty="0" smtClean="0"/>
              <a:t>sociology define </a:t>
            </a:r>
            <a:r>
              <a:rPr lang="en-CA" dirty="0" smtClean="0"/>
              <a:t>humanity.</a:t>
            </a:r>
            <a:endParaRPr lang="en-CA" dirty="0"/>
          </a:p>
        </p:txBody>
      </p:sp>
      <p:pic>
        <p:nvPicPr>
          <p:cNvPr id="1026" name="Picture 2" descr="http://www.timhunkin.com/page_pictures/a118_technology-is-what-makes-u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573016"/>
            <a:ext cx="6915150" cy="21050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u="sng" dirty="0" smtClean="0"/>
              <a:t>The Anthropological Answer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 flipV="1">
            <a:off x="1907704" y="1402081"/>
            <a:ext cx="6779096" cy="45719"/>
          </a:xfrm>
        </p:spPr>
        <p:txBody>
          <a:bodyPr>
            <a:normAutofit fontScale="25000" lnSpcReduction="20000"/>
          </a:bodyPr>
          <a:lstStyle/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1475656" y="1700808"/>
            <a:ext cx="61926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400" dirty="0" smtClean="0"/>
              <a:t>WHAT MAKES US HUMAN</a:t>
            </a:r>
          </a:p>
          <a:p>
            <a:r>
              <a:rPr lang="en-CA" sz="2400" dirty="0" smtClean="0"/>
              <a:t>Anthropologists use human biological</a:t>
            </a:r>
          </a:p>
          <a:p>
            <a:r>
              <a:rPr lang="en-CA" sz="2400" dirty="0" smtClean="0"/>
              <a:t>evolution to answer the question of what</a:t>
            </a:r>
          </a:p>
          <a:p>
            <a:r>
              <a:rPr lang="en-CA" sz="2400" dirty="0" smtClean="0"/>
              <a:t>makes humans different from animals</a:t>
            </a:r>
          </a:p>
          <a:p>
            <a:endParaRPr lang="en-CA" sz="2400" dirty="0" smtClean="0"/>
          </a:p>
          <a:p>
            <a:r>
              <a:rPr lang="en-CA" sz="2400" dirty="0" smtClean="0"/>
              <a:t>They use fossils, cultural remains and the</a:t>
            </a:r>
          </a:p>
          <a:p>
            <a:r>
              <a:rPr lang="en-CA" sz="2400" dirty="0" smtClean="0"/>
              <a:t>study of DNA as evidence supporting the</a:t>
            </a:r>
          </a:p>
          <a:p>
            <a:r>
              <a:rPr lang="en-CA" sz="2400" dirty="0" smtClean="0"/>
              <a:t>development of humanity.</a:t>
            </a:r>
            <a:endParaRPr lang="en-CA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s://docs.google.com/viewer?pid=sites&amp;srcid=ZGVmYXVsdGRvbWFpbnxoaWdobGFuZGhzcDNtfGd4OjMwNGRkZGU4MmUyM2ZmMGI&amp;docid=f0cf8c2e1d3ae8000e7b566a32f6ebf3%7C28038e57a6513533bddbffa75ceca441&amp;a=bi&amp;pagenumber=5&amp;w=8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93</TotalTime>
  <Words>1184</Words>
  <Application>Microsoft Office PowerPoint</Application>
  <PresentationFormat>On-screen Show (4:3)</PresentationFormat>
  <Paragraphs>147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Equity</vt:lpstr>
      <vt:lpstr>HSP3M</vt:lpstr>
      <vt:lpstr>Intro Review</vt:lpstr>
      <vt:lpstr>Why Study Social Sciences?</vt:lpstr>
      <vt:lpstr>What can I do with it?</vt:lpstr>
      <vt:lpstr>What Makes Us Human?</vt:lpstr>
      <vt:lpstr>WHAT MAKES US HUMAN? </vt:lpstr>
      <vt:lpstr>WHAT MAKES US HUMAN? </vt:lpstr>
      <vt:lpstr>The Anthropological Answer</vt:lpstr>
      <vt:lpstr>Slide 9</vt:lpstr>
      <vt:lpstr>Slide 10</vt:lpstr>
      <vt:lpstr>Who Was Charles Darwin?</vt:lpstr>
      <vt:lpstr>The Psychological Answer</vt:lpstr>
      <vt:lpstr>Slide 13</vt:lpstr>
      <vt:lpstr>There are 4 main fields of psychology: </vt:lpstr>
      <vt:lpstr>    The Sociological Answer </vt:lpstr>
      <vt:lpstr>Slide 16</vt:lpstr>
      <vt:lpstr>Slide 17</vt:lpstr>
      <vt:lpstr>Sociologists are interested in areas such as: </vt:lpstr>
      <vt:lpstr>What exactly is a Human? </vt:lpstr>
      <vt:lpstr>Slide 20</vt:lpstr>
      <vt:lpstr>Slide 21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HSP3M</dc:title>
  <dc:creator>Shan</dc:creator>
  <cp:lastModifiedBy>Shan</cp:lastModifiedBy>
  <cp:revision>18</cp:revision>
  <dcterms:created xsi:type="dcterms:W3CDTF">2012-09-05T00:44:54Z</dcterms:created>
  <dcterms:modified xsi:type="dcterms:W3CDTF">2012-09-05T02:18:38Z</dcterms:modified>
</cp:coreProperties>
</file>