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D0633F6-120B-4EEE-A9AA-DC82533A194A}" type="datetimeFigureOut">
              <a:rPr lang="en-CA" smtClean="0"/>
              <a:t>05/09/2012</a:t>
            </a:fld>
            <a:endParaRPr lang="en-CA"/>
          </a:p>
        </p:txBody>
      </p:sp>
      <p:sp>
        <p:nvSpPr>
          <p:cNvPr id="17" name="Footer Placeholder 16"/>
          <p:cNvSpPr>
            <a:spLocks noGrp="1"/>
          </p:cNvSpPr>
          <p:nvPr>
            <p:ph type="ftr" sz="quarter" idx="11"/>
          </p:nvPr>
        </p:nvSpPr>
        <p:spPr/>
        <p:txBody>
          <a:bodyPr/>
          <a:lstStyle/>
          <a:p>
            <a:endParaRPr lang="en-CA"/>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061DE36-7EEF-420A-ACBB-8430A9E70668}" type="slidenum">
              <a:rPr lang="en-CA" smtClean="0"/>
              <a:t>‹#›</a:t>
            </a:fld>
            <a:endParaRPr lang="en-C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D0633F6-120B-4EEE-A9AA-DC82533A194A}" type="datetimeFigureOut">
              <a:rPr lang="en-CA" smtClean="0"/>
              <a:t>05/09/2012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061DE36-7EEF-420A-ACBB-8430A9E70668}"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061DE36-7EEF-420A-ACBB-8430A9E70668}" type="slidenum">
              <a:rPr lang="en-CA" smtClean="0"/>
              <a:t>‹#›</a:t>
            </a:fld>
            <a:endParaRPr lang="en-C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D0633F6-120B-4EEE-A9AA-DC82533A194A}" type="datetimeFigureOut">
              <a:rPr lang="en-CA" smtClean="0"/>
              <a:t>05/09/2012</a:t>
            </a:fld>
            <a:endParaRPr lang="en-CA"/>
          </a:p>
        </p:txBody>
      </p:sp>
      <p:sp>
        <p:nvSpPr>
          <p:cNvPr id="5" name="Footer Placeholder 4"/>
          <p:cNvSpPr>
            <a:spLocks noGrp="1"/>
          </p:cNvSpPr>
          <p:nvPr>
            <p:ph type="ftr" sz="quarter" idx="11"/>
          </p:nvPr>
        </p:nvSpPr>
        <p:spPr/>
        <p:txBody>
          <a:bodyPr/>
          <a:lstStyle/>
          <a:p>
            <a:endParaRPr lang="en-CA"/>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D0633F6-120B-4EEE-A9AA-DC82533A194A}" type="datetimeFigureOut">
              <a:rPr lang="en-CA" smtClean="0"/>
              <a:t>05/09/2012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a:xfrm>
            <a:off x="4361688" y="1026372"/>
            <a:ext cx="457200" cy="441325"/>
          </a:xfrm>
        </p:spPr>
        <p:txBody>
          <a:bodyPr/>
          <a:lstStyle/>
          <a:p>
            <a:fld id="{7061DE36-7EEF-420A-ACBB-8430A9E70668}" type="slidenum">
              <a:rPr lang="en-CA" smtClean="0"/>
              <a:t>‹#›</a:t>
            </a:fld>
            <a:endParaRPr lang="en-C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CA"/>
          </a:p>
        </p:txBody>
      </p:sp>
      <p:sp>
        <p:nvSpPr>
          <p:cNvPr id="4" name="Date Placeholder 3"/>
          <p:cNvSpPr>
            <a:spLocks noGrp="1"/>
          </p:cNvSpPr>
          <p:nvPr>
            <p:ph type="dt" sz="half" idx="10"/>
          </p:nvPr>
        </p:nvSpPr>
        <p:spPr/>
        <p:txBody>
          <a:bodyPr/>
          <a:lstStyle/>
          <a:p>
            <a:fld id="{ED0633F6-120B-4EEE-A9AA-DC82533A194A}" type="datetimeFigureOut">
              <a:rPr lang="en-CA" smtClean="0"/>
              <a:t>05/09/2012</a:t>
            </a:fld>
            <a:endParaRPr lang="en-C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061DE36-7EEF-420A-ACBB-8430A9E70668}" type="slidenum">
              <a:rPr lang="en-CA" smtClean="0"/>
              <a:t>‹#›</a:t>
            </a:fld>
            <a:endParaRPr lang="en-C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D0633F6-120B-4EEE-A9AA-DC82533A194A}" type="datetimeFigureOut">
              <a:rPr lang="en-CA" smtClean="0"/>
              <a:t>05/09/2012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061DE36-7EEF-420A-ACBB-8430A9E70668}" type="slidenum">
              <a:rPr lang="en-CA" smtClean="0"/>
              <a:t>‹#›</a:t>
            </a:fld>
            <a:endParaRPr lang="en-C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D0633F6-120B-4EEE-A9AA-DC82533A194A}" type="datetimeFigureOut">
              <a:rPr lang="en-CA" smtClean="0"/>
              <a:t>05/09/2012</a:t>
            </a:fld>
            <a:endParaRPr lang="en-CA"/>
          </a:p>
        </p:txBody>
      </p:sp>
      <p:sp>
        <p:nvSpPr>
          <p:cNvPr id="8" name="Footer Placeholder 7"/>
          <p:cNvSpPr>
            <a:spLocks noGrp="1"/>
          </p:cNvSpPr>
          <p:nvPr>
            <p:ph type="ftr" sz="quarter" idx="11"/>
          </p:nvPr>
        </p:nvSpPr>
        <p:spPr>
          <a:xfrm>
            <a:off x="304800" y="6409944"/>
            <a:ext cx="3581400" cy="365760"/>
          </a:xfrm>
        </p:spPr>
        <p:txBody>
          <a:bodyPr/>
          <a:lstStyle/>
          <a:p>
            <a:endParaRPr lang="en-CA"/>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061DE36-7EEF-420A-ACBB-8430A9E70668}" type="slidenum">
              <a:rPr lang="en-CA" smtClean="0"/>
              <a:t>‹#›</a:t>
            </a:fld>
            <a:endParaRPr lang="en-CA"/>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D0633F6-120B-4EEE-A9AA-DC82533A194A}" type="datetimeFigureOut">
              <a:rPr lang="en-CA" smtClean="0"/>
              <a:t>05/09/2012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a:xfrm>
            <a:off x="4343400" y="1036020"/>
            <a:ext cx="457200" cy="441325"/>
          </a:xfrm>
        </p:spPr>
        <p:txBody>
          <a:bodyPr/>
          <a:lstStyle/>
          <a:p>
            <a:fld id="{7061DE36-7EEF-420A-ACBB-8430A9E70668}"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D0633F6-120B-4EEE-A9AA-DC82533A194A}" type="datetimeFigureOut">
              <a:rPr lang="en-CA" smtClean="0"/>
              <a:t>05/09/2012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061DE36-7EEF-420A-ACBB-8430A9E70668}"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061DE36-7EEF-420A-ACBB-8430A9E70668}" type="slidenum">
              <a:rPr lang="en-CA" smtClean="0"/>
              <a:t>‹#›</a:t>
            </a:fld>
            <a:endParaRPr lang="en-C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D0633F6-120B-4EEE-A9AA-DC82533A194A}" type="datetimeFigureOut">
              <a:rPr lang="en-CA" smtClean="0"/>
              <a:t>05/09/2012</a:t>
            </a:fld>
            <a:endParaRPr lang="en-CA"/>
          </a:p>
        </p:txBody>
      </p:sp>
      <p:sp>
        <p:nvSpPr>
          <p:cNvPr id="6" name="Footer Placeholder 5"/>
          <p:cNvSpPr>
            <a:spLocks noGrp="1"/>
          </p:cNvSpPr>
          <p:nvPr>
            <p:ph type="ftr" sz="quarter" idx="11"/>
          </p:nvPr>
        </p:nvSpPr>
        <p:spPr>
          <a:xfrm>
            <a:off x="301752" y="6410848"/>
            <a:ext cx="3383280" cy="365760"/>
          </a:xfrm>
        </p:spPr>
        <p:txBody>
          <a:bodyPr/>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061DE36-7EEF-420A-ACBB-8430A9E70668}" type="slidenum">
              <a:rPr lang="en-CA" smtClean="0"/>
              <a:t>‹#›</a:t>
            </a:fld>
            <a:endParaRPr lang="en-C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ED0633F6-120B-4EEE-A9AA-DC82533A194A}" type="datetimeFigureOut">
              <a:rPr lang="en-CA" smtClean="0"/>
              <a:t>05/09/2012</a:t>
            </a:fld>
            <a:endParaRPr lang="en-CA"/>
          </a:p>
        </p:txBody>
      </p:sp>
      <p:sp>
        <p:nvSpPr>
          <p:cNvPr id="6" name="Footer Placeholder 5"/>
          <p:cNvSpPr>
            <a:spLocks noGrp="1"/>
          </p:cNvSpPr>
          <p:nvPr>
            <p:ph type="ftr" sz="quarter" idx="11"/>
          </p:nvPr>
        </p:nvSpPr>
        <p:spPr>
          <a:xfrm>
            <a:off x="301752" y="6410848"/>
            <a:ext cx="3584448" cy="365760"/>
          </a:xfrm>
        </p:spPr>
        <p:txBody>
          <a:bodyPr/>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D0633F6-120B-4EEE-A9AA-DC82533A194A}" type="datetimeFigureOut">
              <a:rPr lang="en-CA" smtClean="0"/>
              <a:t>05/09/2012</a:t>
            </a:fld>
            <a:endParaRPr lang="en-C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CA"/>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061DE36-7EEF-420A-ACBB-8430A9E70668}" type="slidenum">
              <a:rPr lang="en-CA" smtClean="0"/>
              <a:t>‹#›</a:t>
            </a:fld>
            <a:endParaRPr lang="en-C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CA" dirty="0" smtClean="0"/>
              <a:t>Reading Short Stories</a:t>
            </a:r>
            <a:endParaRPr lang="en-CA" dirty="0"/>
          </a:p>
        </p:txBody>
      </p:sp>
      <p:sp>
        <p:nvSpPr>
          <p:cNvPr id="2" name="Title 1"/>
          <p:cNvSpPr>
            <a:spLocks noGrp="1"/>
          </p:cNvSpPr>
          <p:nvPr>
            <p:ph type="ctrTitle"/>
          </p:nvPr>
        </p:nvSpPr>
        <p:spPr/>
        <p:txBody>
          <a:bodyPr/>
          <a:lstStyle/>
          <a:p>
            <a:r>
              <a:rPr lang="en-CA" dirty="0" smtClean="0"/>
              <a:t>ENG 1D – Day Two</a:t>
            </a:r>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is a short story?</a:t>
            </a:r>
            <a:endParaRPr lang="en-CA" dirty="0"/>
          </a:p>
        </p:txBody>
      </p:sp>
      <p:sp>
        <p:nvSpPr>
          <p:cNvPr id="3" name="Content Placeholder 2"/>
          <p:cNvSpPr>
            <a:spLocks noGrp="1"/>
          </p:cNvSpPr>
          <p:nvPr>
            <p:ph sz="quarter" idx="1"/>
          </p:nvPr>
        </p:nvSpPr>
        <p:spPr/>
        <p:txBody>
          <a:bodyPr/>
          <a:lstStyle/>
          <a:p>
            <a:r>
              <a:rPr lang="en-CA" dirty="0" smtClean="0"/>
              <a:t>A brief tale written to entertain you</a:t>
            </a:r>
          </a:p>
          <a:p>
            <a:r>
              <a:rPr lang="en-CA" dirty="0" smtClean="0"/>
              <a:t>Taking a trip to a new place</a:t>
            </a:r>
          </a:p>
          <a:p>
            <a:r>
              <a:rPr lang="en-CA" dirty="0" smtClean="0"/>
              <a:t>Authors: their ideas about people and the world.</a:t>
            </a:r>
          </a:p>
          <a:p>
            <a:r>
              <a:rPr lang="en-CA" dirty="0" smtClean="0"/>
              <a:t>Gain insights into human nature and behaviour.</a:t>
            </a:r>
          </a:p>
          <a:p>
            <a:r>
              <a:rPr lang="en-CA" dirty="0" smtClean="0"/>
              <a:t>You may also learn something about yourself.</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Elements of a Short Story</a:t>
            </a:r>
            <a:endParaRPr lang="en-CA" dirty="0"/>
          </a:p>
        </p:txBody>
      </p:sp>
      <p:sp>
        <p:nvSpPr>
          <p:cNvPr id="3" name="Content Placeholder 2"/>
          <p:cNvSpPr>
            <a:spLocks noGrp="1"/>
          </p:cNvSpPr>
          <p:nvPr>
            <p:ph sz="quarter" idx="1"/>
          </p:nvPr>
        </p:nvSpPr>
        <p:spPr/>
        <p:txBody>
          <a:bodyPr/>
          <a:lstStyle/>
          <a:p>
            <a:r>
              <a:rPr lang="en-CA" dirty="0" smtClean="0"/>
              <a:t>Author quickly pulls you into the lives of the characters and makes you care about their feelings, their relationships, and their problems.</a:t>
            </a:r>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Characters</a:t>
            </a:r>
            <a:endParaRPr lang="en-CA" dirty="0"/>
          </a:p>
        </p:txBody>
      </p:sp>
      <p:sp>
        <p:nvSpPr>
          <p:cNvPr id="3" name="Content Placeholder 2"/>
          <p:cNvSpPr>
            <a:spLocks noGrp="1"/>
          </p:cNvSpPr>
          <p:nvPr>
            <p:ph sz="quarter" idx="1"/>
          </p:nvPr>
        </p:nvSpPr>
        <p:spPr/>
        <p:txBody>
          <a:bodyPr>
            <a:normAutofit fontScale="92500" lnSpcReduction="20000"/>
          </a:bodyPr>
          <a:lstStyle/>
          <a:p>
            <a:r>
              <a:rPr lang="en-CA" dirty="0" smtClean="0"/>
              <a:t>At the heart of a good short story.</a:t>
            </a:r>
          </a:p>
          <a:p>
            <a:r>
              <a:rPr lang="en-CA" dirty="0" smtClean="0"/>
              <a:t>Grow and change through the events in a story.</a:t>
            </a:r>
          </a:p>
          <a:p>
            <a:r>
              <a:rPr lang="en-CA" dirty="0" smtClean="0"/>
              <a:t>1.  </a:t>
            </a:r>
            <a:r>
              <a:rPr lang="en-CA" b="1" dirty="0" smtClean="0"/>
              <a:t>Individual</a:t>
            </a:r>
            <a:r>
              <a:rPr lang="en-CA" dirty="0" smtClean="0"/>
              <a:t> - round, many sided and complex personalities. </a:t>
            </a:r>
            <a:br>
              <a:rPr lang="en-CA" dirty="0" smtClean="0"/>
            </a:br>
            <a:r>
              <a:rPr lang="en-CA" dirty="0" smtClean="0"/>
              <a:t>2.  </a:t>
            </a:r>
            <a:r>
              <a:rPr lang="en-CA" b="1" dirty="0" smtClean="0"/>
              <a:t>Developing</a:t>
            </a:r>
            <a:r>
              <a:rPr lang="en-CA" dirty="0" smtClean="0"/>
              <a:t> - dynamic,  many sided personalities that change, for better or worse, by the end of the story. </a:t>
            </a:r>
            <a:br>
              <a:rPr lang="en-CA" dirty="0" smtClean="0"/>
            </a:br>
            <a:r>
              <a:rPr lang="en-CA" dirty="0" smtClean="0"/>
              <a:t>3.  </a:t>
            </a:r>
            <a:r>
              <a:rPr lang="en-CA" b="1" dirty="0" smtClean="0"/>
              <a:t>Static</a:t>
            </a:r>
            <a:r>
              <a:rPr lang="en-CA" dirty="0" smtClean="0"/>
              <a:t> - Stereotype, have one or two characteristics that never change and are emphasized e.g. brilliant detective, drunk, scrooge, cruel stepmother, etc. </a:t>
            </a:r>
            <a:endParaRPr lang="en-CA" dirty="0" smtClean="0"/>
          </a:p>
          <a:p>
            <a:r>
              <a:rPr lang="en-CA" dirty="0" smtClean="0"/>
              <a:t>One </a:t>
            </a:r>
            <a:r>
              <a:rPr lang="en-CA" dirty="0" smtClean="0"/>
              <a:t>character is clearly central to the story with all major events having some importance to this character - he/she is the PROTAGONIST.  The </a:t>
            </a:r>
            <a:r>
              <a:rPr lang="en-CA" dirty="0" err="1" smtClean="0"/>
              <a:t>opposer</a:t>
            </a:r>
            <a:r>
              <a:rPr lang="en-CA" dirty="0" smtClean="0"/>
              <a:t> of the main character is called the ANTAGONIST.</a:t>
            </a:r>
            <a:endParaRPr lang="en-C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534400" cy="758952"/>
          </a:xfrm>
        </p:spPr>
        <p:txBody>
          <a:bodyPr/>
          <a:lstStyle/>
          <a:p>
            <a:r>
              <a:rPr lang="en-CA" dirty="0" smtClean="0"/>
              <a:t>Setting</a:t>
            </a:r>
            <a:endParaRPr lang="en-CA" dirty="0"/>
          </a:p>
        </p:txBody>
      </p:sp>
      <p:sp>
        <p:nvSpPr>
          <p:cNvPr id="3" name="Content Placeholder 2"/>
          <p:cNvSpPr>
            <a:spLocks noGrp="1"/>
          </p:cNvSpPr>
          <p:nvPr>
            <p:ph sz="quarter" idx="1"/>
          </p:nvPr>
        </p:nvSpPr>
        <p:spPr/>
        <p:txBody>
          <a:bodyPr/>
          <a:lstStyle/>
          <a:p>
            <a:r>
              <a:rPr lang="en-CA" dirty="0" smtClean="0"/>
              <a:t>Time and place in which the story takes place</a:t>
            </a:r>
          </a:p>
          <a:p>
            <a:r>
              <a:rPr lang="en-CA" dirty="0" smtClean="0"/>
              <a:t>Tells you about the characters</a:t>
            </a:r>
          </a:p>
          <a:p>
            <a:r>
              <a:rPr lang="en-CA" dirty="0" smtClean="0"/>
              <a:t>Create atmosphere and mood</a:t>
            </a: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Conflict</a:t>
            </a:r>
            <a:endParaRPr lang="en-CA" dirty="0"/>
          </a:p>
        </p:txBody>
      </p:sp>
      <p:sp>
        <p:nvSpPr>
          <p:cNvPr id="3" name="Content Placeholder 2"/>
          <p:cNvSpPr>
            <a:spLocks noGrp="1"/>
          </p:cNvSpPr>
          <p:nvPr>
            <p:ph sz="quarter" idx="1"/>
          </p:nvPr>
        </p:nvSpPr>
        <p:spPr>
          <a:xfrm>
            <a:off x="301752" y="1527048"/>
            <a:ext cx="8503920" cy="5070304"/>
          </a:xfrm>
        </p:spPr>
        <p:txBody>
          <a:bodyPr>
            <a:normAutofit fontScale="77500" lnSpcReduction="20000"/>
          </a:bodyPr>
          <a:lstStyle/>
          <a:p>
            <a:r>
              <a:rPr lang="en-CA" dirty="0" smtClean="0"/>
              <a:t>Challenges, conflict or struggle</a:t>
            </a:r>
          </a:p>
          <a:p>
            <a:r>
              <a:rPr lang="en-CA" u="sng" dirty="0" smtClean="0"/>
              <a:t>There </a:t>
            </a:r>
            <a:r>
              <a:rPr lang="en-CA" u="sng" dirty="0" smtClean="0"/>
              <a:t>are two </a:t>
            </a:r>
            <a:r>
              <a:rPr lang="en-CA" i="1" u="sng" dirty="0" smtClean="0"/>
              <a:t>types</a:t>
            </a:r>
            <a:r>
              <a:rPr lang="en-CA" u="sng" dirty="0" smtClean="0"/>
              <a:t> of conflict</a:t>
            </a:r>
            <a:r>
              <a:rPr lang="en-CA" dirty="0" smtClean="0"/>
              <a:t>: </a:t>
            </a:r>
            <a:br>
              <a:rPr lang="en-CA" dirty="0" smtClean="0"/>
            </a:br>
            <a:r>
              <a:rPr lang="en-CA" dirty="0" smtClean="0"/>
              <a:t>1)  </a:t>
            </a:r>
            <a:r>
              <a:rPr lang="en-CA" b="1" dirty="0" smtClean="0"/>
              <a:t>External</a:t>
            </a:r>
            <a:r>
              <a:rPr lang="en-CA" dirty="0" smtClean="0"/>
              <a:t> - A struggle with a force outside one's self. 2)  </a:t>
            </a:r>
            <a:r>
              <a:rPr lang="en-CA" b="1" dirty="0" smtClean="0"/>
              <a:t>Internal</a:t>
            </a:r>
            <a:r>
              <a:rPr lang="en-CA" dirty="0" smtClean="0"/>
              <a:t> - A struggle within one's self; a person must make some decision, overcome pain, quiet their temper, resist an urge, etc. </a:t>
            </a:r>
            <a:endParaRPr lang="en-CA" dirty="0" smtClean="0"/>
          </a:p>
          <a:p>
            <a:r>
              <a:rPr lang="en-CA" u="sng" dirty="0" smtClean="0"/>
              <a:t>There </a:t>
            </a:r>
            <a:r>
              <a:rPr lang="en-CA" u="sng" dirty="0" smtClean="0"/>
              <a:t>are four </a:t>
            </a:r>
            <a:r>
              <a:rPr lang="en-CA" i="1" u="sng" dirty="0" smtClean="0"/>
              <a:t>kinds</a:t>
            </a:r>
            <a:r>
              <a:rPr lang="en-CA" u="sng" dirty="0" smtClean="0"/>
              <a:t> of conflict</a:t>
            </a:r>
            <a:r>
              <a:rPr lang="en-CA" dirty="0" smtClean="0"/>
              <a:t>: </a:t>
            </a:r>
            <a:br>
              <a:rPr lang="en-CA" dirty="0" smtClean="0"/>
            </a:br>
            <a:r>
              <a:rPr lang="en-CA" dirty="0" smtClean="0"/>
              <a:t>1)  </a:t>
            </a:r>
            <a:r>
              <a:rPr lang="en-CA" b="1" dirty="0" smtClean="0"/>
              <a:t>Man vs. Man</a:t>
            </a:r>
            <a:r>
              <a:rPr lang="en-CA" dirty="0" smtClean="0"/>
              <a:t> (physical) - The leading character struggles with his physical strength against other men, forces of nature, or animals. </a:t>
            </a:r>
          </a:p>
          <a:p>
            <a:r>
              <a:rPr lang="en-CA" dirty="0" smtClean="0"/>
              <a:t>2)  </a:t>
            </a:r>
            <a:r>
              <a:rPr lang="en-CA" b="1" dirty="0" smtClean="0"/>
              <a:t>Man vs. Circumstances</a:t>
            </a:r>
            <a:r>
              <a:rPr lang="en-CA" dirty="0" smtClean="0"/>
              <a:t> (classical) - The leading character struggles against fate, or the circumstances of life facing him/her. </a:t>
            </a:r>
          </a:p>
          <a:p>
            <a:r>
              <a:rPr lang="en-CA" dirty="0" smtClean="0"/>
              <a:t>3)  </a:t>
            </a:r>
            <a:r>
              <a:rPr lang="en-CA" b="1" dirty="0" smtClean="0"/>
              <a:t>Man vs. Society</a:t>
            </a:r>
            <a:r>
              <a:rPr lang="en-CA" dirty="0" smtClean="0"/>
              <a:t> (social) - The leading character struggles against ideas, practices, or customs of other people. </a:t>
            </a:r>
          </a:p>
          <a:p>
            <a:r>
              <a:rPr lang="en-CA" dirty="0" smtClean="0"/>
              <a:t>4)  </a:t>
            </a:r>
            <a:r>
              <a:rPr lang="en-CA" b="1" dirty="0" smtClean="0"/>
              <a:t>Man vs. Himself/Herself</a:t>
            </a:r>
            <a:r>
              <a:rPr lang="en-CA" dirty="0" smtClean="0"/>
              <a:t> (psychological) -  The leading character struggles with himself/herself; with his/her own soul, ideas of right or wrong, physical limitations, choices, etc.</a:t>
            </a:r>
          </a:p>
          <a:p>
            <a:endParaRPr lang="en-CA"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Point of View</a:t>
            </a:r>
            <a:endParaRPr lang="en-CA" dirty="0"/>
          </a:p>
        </p:txBody>
      </p:sp>
      <p:sp>
        <p:nvSpPr>
          <p:cNvPr id="3" name="Content Placeholder 2"/>
          <p:cNvSpPr>
            <a:spLocks noGrp="1"/>
          </p:cNvSpPr>
          <p:nvPr>
            <p:ph sz="quarter" idx="1"/>
          </p:nvPr>
        </p:nvSpPr>
        <p:spPr/>
        <p:txBody>
          <a:bodyPr>
            <a:normAutofit fontScale="70000" lnSpcReduction="20000"/>
          </a:bodyPr>
          <a:lstStyle/>
          <a:p>
            <a:r>
              <a:rPr lang="en-CA" dirty="0" smtClean="0"/>
              <a:t>Point of view, or </a:t>
            </a:r>
            <a:r>
              <a:rPr lang="en-CA" dirty="0" err="1" smtClean="0"/>
              <a:t>p.o.v</a:t>
            </a:r>
            <a:r>
              <a:rPr lang="en-CA" dirty="0" smtClean="0"/>
              <a:t>., is defined as the angle from which the story is told. </a:t>
            </a:r>
          </a:p>
          <a:p>
            <a:r>
              <a:rPr lang="en-CA" dirty="0" smtClean="0"/>
              <a:t>1.  </a:t>
            </a:r>
            <a:r>
              <a:rPr lang="en-CA" b="1" i="1" dirty="0" smtClean="0"/>
              <a:t>Innocent Eye</a:t>
            </a:r>
            <a:r>
              <a:rPr lang="en-CA" dirty="0" smtClean="0"/>
              <a:t> - The story is told through the eyes of a child (his/her judgment being different from that of an adult) . </a:t>
            </a:r>
          </a:p>
          <a:p>
            <a:r>
              <a:rPr lang="en-CA" dirty="0" smtClean="0"/>
              <a:t>2.  </a:t>
            </a:r>
            <a:r>
              <a:rPr lang="en-CA" b="1" i="1" dirty="0" smtClean="0"/>
              <a:t>Stream of Consciousness</a:t>
            </a:r>
            <a:r>
              <a:rPr lang="en-CA" dirty="0" smtClean="0"/>
              <a:t> - The story is told so that the reader feels as if they are inside the head of one character and knows all their thoughts and reactions. </a:t>
            </a:r>
          </a:p>
          <a:p>
            <a:r>
              <a:rPr lang="en-CA" dirty="0" smtClean="0"/>
              <a:t>3.  </a:t>
            </a:r>
            <a:r>
              <a:rPr lang="en-CA" b="1" i="1" dirty="0" smtClean="0"/>
              <a:t>First Person</a:t>
            </a:r>
            <a:r>
              <a:rPr lang="en-CA" dirty="0" smtClean="0"/>
              <a:t> - The story is told  by the protagonist or one of the characters who interacts closely with the protagonist or other characters (using pronouns I, me, we, etc).  The reader sees the story through this person's eyes as he/she experiences it and only knows what he/she knows or feels. </a:t>
            </a:r>
          </a:p>
          <a:p>
            <a:r>
              <a:rPr lang="en-CA" dirty="0" smtClean="0"/>
              <a:t>4.  </a:t>
            </a:r>
            <a:r>
              <a:rPr lang="en-CA" b="1" i="1" dirty="0" smtClean="0"/>
              <a:t>Omniscient</a:t>
            </a:r>
            <a:r>
              <a:rPr lang="en-CA" dirty="0" smtClean="0"/>
              <a:t>- The author can narrate the story using the omniscient point of view.  He can move from character to character, event to event, having free access to the thoughts, feelings and motivations of his characters and he introduces information where and when he chooses. </a:t>
            </a:r>
          </a:p>
          <a:p>
            <a:endParaRPr lang="en-C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Theme</a:t>
            </a:r>
            <a:endParaRPr lang="en-CA" dirty="0"/>
          </a:p>
        </p:txBody>
      </p:sp>
      <p:sp>
        <p:nvSpPr>
          <p:cNvPr id="3" name="Content Placeholder 2"/>
          <p:cNvSpPr>
            <a:spLocks noGrp="1"/>
          </p:cNvSpPr>
          <p:nvPr>
            <p:ph sz="quarter" idx="1"/>
          </p:nvPr>
        </p:nvSpPr>
        <p:spPr/>
        <p:txBody>
          <a:bodyPr>
            <a:normAutofit fontScale="77500" lnSpcReduction="20000"/>
          </a:bodyPr>
          <a:lstStyle/>
          <a:p>
            <a:r>
              <a:rPr lang="en-CA" dirty="0" smtClean="0"/>
              <a:t>The theme in a piece of fiction is its controlling idea or its central insight.  </a:t>
            </a:r>
            <a:endParaRPr lang="en-CA" dirty="0" smtClean="0"/>
          </a:p>
          <a:p>
            <a:r>
              <a:rPr lang="en-CA" dirty="0" smtClean="0"/>
              <a:t>It </a:t>
            </a:r>
            <a:r>
              <a:rPr lang="en-CA" dirty="0" smtClean="0"/>
              <a:t>is the author's underlying meaning or main idea that he is trying to convey.  The theme may be the author's thoughts about a topic or view of human nature.  </a:t>
            </a:r>
            <a:endParaRPr lang="en-CA" dirty="0" smtClean="0"/>
          </a:p>
          <a:p>
            <a:r>
              <a:rPr lang="en-CA" dirty="0" smtClean="0"/>
              <a:t>The </a:t>
            </a:r>
            <a:r>
              <a:rPr lang="en-CA" dirty="0" smtClean="0"/>
              <a:t>title of the short story usually points to what the writer is saying and he may use various figures of speech to emphasize his theme, such as: symbol, allusion, simile, metaphor, hyperbole, or irony.   </a:t>
            </a:r>
          </a:p>
          <a:p>
            <a:r>
              <a:rPr lang="en-CA" dirty="0" smtClean="0"/>
              <a:t>Some simple examples of common themes from literature, TV, and film are: </a:t>
            </a:r>
            <a:br>
              <a:rPr lang="en-CA" dirty="0" smtClean="0"/>
            </a:br>
            <a:r>
              <a:rPr lang="en-CA" dirty="0" smtClean="0"/>
              <a:t>- things are not always as they appear to be </a:t>
            </a:r>
            <a:br>
              <a:rPr lang="en-CA" dirty="0" smtClean="0"/>
            </a:br>
            <a:r>
              <a:rPr lang="en-CA" dirty="0" smtClean="0"/>
              <a:t>- Love is blind </a:t>
            </a:r>
            <a:br>
              <a:rPr lang="en-CA" dirty="0" smtClean="0"/>
            </a:br>
            <a:r>
              <a:rPr lang="en-CA" dirty="0" smtClean="0"/>
              <a:t>- Believe in yourself </a:t>
            </a:r>
            <a:br>
              <a:rPr lang="en-CA" dirty="0" smtClean="0"/>
            </a:br>
            <a:r>
              <a:rPr lang="en-CA" dirty="0" smtClean="0"/>
              <a:t>- People are afraid of change</a:t>
            </a:r>
            <a:br>
              <a:rPr lang="en-CA" dirty="0" smtClean="0"/>
            </a:br>
            <a:r>
              <a:rPr lang="en-CA" dirty="0" smtClean="0"/>
              <a:t>- Don't judge a book by its cover</a:t>
            </a:r>
          </a:p>
          <a:p>
            <a:endParaRPr lang="en-C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Plot</a:t>
            </a:r>
            <a:endParaRPr lang="en-CA" dirty="0"/>
          </a:p>
        </p:txBody>
      </p:sp>
      <p:sp>
        <p:nvSpPr>
          <p:cNvPr id="3" name="Content Placeholder 2"/>
          <p:cNvSpPr>
            <a:spLocks noGrp="1"/>
          </p:cNvSpPr>
          <p:nvPr>
            <p:ph sz="quarter" idx="1"/>
          </p:nvPr>
        </p:nvSpPr>
        <p:spPr/>
        <p:txBody>
          <a:bodyPr/>
          <a:lstStyle/>
          <a:p>
            <a:r>
              <a:rPr lang="en-CA" dirty="0" smtClean="0"/>
              <a:t>The plot is how the author arranges events to develop his basic idea;  It is the sequence of events in a story or play.  </a:t>
            </a:r>
            <a:endParaRPr lang="en-CA" dirty="0" smtClean="0"/>
          </a:p>
          <a:p>
            <a:r>
              <a:rPr lang="en-CA" dirty="0" smtClean="0"/>
              <a:t>The </a:t>
            </a:r>
            <a:r>
              <a:rPr lang="en-CA" dirty="0" smtClean="0"/>
              <a:t>plot is a planned, logical series of events having a beginning, middle, and end.  </a:t>
            </a:r>
            <a:endParaRPr lang="en-CA" smtClean="0"/>
          </a:p>
          <a:p>
            <a:r>
              <a:rPr lang="en-CA" smtClean="0"/>
              <a:t>The </a:t>
            </a:r>
            <a:r>
              <a:rPr lang="en-CA" dirty="0" smtClean="0"/>
              <a:t>short story usually has one plot so it can be read in one sitting.</a:t>
            </a:r>
            <a:endParaRPr lang="en-CA"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23</TotalTime>
  <Words>194</Words>
  <Application>Microsoft Office PowerPoint</Application>
  <PresentationFormat>On-screen Show (4:3)</PresentationFormat>
  <Paragraphs>41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Civic</vt:lpstr>
      <vt:lpstr>ENG 1D – Day Two</vt:lpstr>
      <vt:lpstr>What is a short story?</vt:lpstr>
      <vt:lpstr>Elements of a Short Story</vt:lpstr>
      <vt:lpstr>Characters</vt:lpstr>
      <vt:lpstr>Setting</vt:lpstr>
      <vt:lpstr>Conflict</vt:lpstr>
      <vt:lpstr>Point of View</vt:lpstr>
      <vt:lpstr>Theme</vt:lpstr>
      <vt:lpstr>Plot</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 1D – Day Two</dc:title>
  <dc:creator>Shan</dc:creator>
  <cp:lastModifiedBy>Shan</cp:lastModifiedBy>
  <cp:revision>3</cp:revision>
  <dcterms:created xsi:type="dcterms:W3CDTF">2012-09-05T14:51:12Z</dcterms:created>
  <dcterms:modified xsi:type="dcterms:W3CDTF">2012-09-05T15:15:01Z</dcterms:modified>
</cp:coreProperties>
</file>