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68" r:id="rId25"/>
    <p:sldId id="275" r:id="rId26"/>
    <p:sldId id="25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62" autoAdjust="0"/>
    <p:restoredTop sz="94660"/>
  </p:normalViewPr>
  <p:slideViewPr>
    <p:cSldViewPr>
      <p:cViewPr>
        <p:scale>
          <a:sx n="66" d="100"/>
          <a:sy n="66" d="100"/>
        </p:scale>
        <p:origin x="-126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C8CA-9A78-44B6-930A-AE34E3282E63}" type="datetimeFigureOut">
              <a:rPr lang="en-CA" smtClean="0"/>
              <a:t>27/03/2012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8BAA29C-6CEC-4AFF-B77E-931190265651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C8CA-9A78-44B6-930A-AE34E3282E63}" type="datetimeFigureOut">
              <a:rPr lang="en-CA" smtClean="0"/>
              <a:t>27/03/2012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A29C-6CEC-4AFF-B77E-93119026565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C8CA-9A78-44B6-930A-AE34E3282E63}" type="datetimeFigureOut">
              <a:rPr lang="en-CA" smtClean="0"/>
              <a:t>27/03/2012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A29C-6CEC-4AFF-B77E-93119026565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C8CA-9A78-44B6-930A-AE34E3282E63}" type="datetimeFigureOut">
              <a:rPr lang="en-CA" smtClean="0"/>
              <a:t>27/03/2012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A29C-6CEC-4AFF-B77E-931190265651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C8CA-9A78-44B6-930A-AE34E3282E63}" type="datetimeFigureOut">
              <a:rPr lang="en-CA" smtClean="0"/>
              <a:t>27/03/2012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BAA29C-6CEC-4AFF-B77E-93119026565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C8CA-9A78-44B6-930A-AE34E3282E63}" type="datetimeFigureOut">
              <a:rPr lang="en-CA" smtClean="0"/>
              <a:t>27/03/2012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A29C-6CEC-4AFF-B77E-93119026565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C8CA-9A78-44B6-930A-AE34E3282E63}" type="datetimeFigureOut">
              <a:rPr lang="en-CA" smtClean="0"/>
              <a:t>27/03/2012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A29C-6CEC-4AFF-B77E-931190265651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C8CA-9A78-44B6-930A-AE34E3282E63}" type="datetimeFigureOut">
              <a:rPr lang="en-CA" smtClean="0"/>
              <a:t>27/03/2012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A29C-6CEC-4AFF-B77E-93119026565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C8CA-9A78-44B6-930A-AE34E3282E63}" type="datetimeFigureOut">
              <a:rPr lang="en-CA" smtClean="0"/>
              <a:t>27/03/2012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A29C-6CEC-4AFF-B77E-93119026565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C8CA-9A78-44B6-930A-AE34E3282E63}" type="datetimeFigureOut">
              <a:rPr lang="en-CA" smtClean="0"/>
              <a:t>27/03/2012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A29C-6CEC-4AFF-B77E-931190265651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C8CA-9A78-44B6-930A-AE34E3282E63}" type="datetimeFigureOut">
              <a:rPr lang="en-CA" smtClean="0"/>
              <a:t>27/03/2012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BAA29C-6CEC-4AFF-B77E-931190265651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C5C8CA-9A78-44B6-930A-AE34E3282E63}" type="datetimeFigureOut">
              <a:rPr lang="en-CA" smtClean="0"/>
              <a:t>27/03/2012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8BAA29C-6CEC-4AFF-B77E-931190265651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sph.harvard.edu/news/press-releases/2009-releases/smoking-high-blood-pressure-overweight-preventable-causes-death-us.html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22 Questions</a:t>
            </a:r>
          </a:p>
          <a:p>
            <a:r>
              <a:rPr lang="en-CA" dirty="0" smtClean="0"/>
              <a:t>To the Winning Group – 2 Points!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Life Cycle Challenge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Research indicates that students who eat breakfast: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A. Perform similarly to those who don’t eat breakfast.</a:t>
            </a:r>
          </a:p>
          <a:p>
            <a:r>
              <a:rPr lang="en-CA" dirty="0" smtClean="0"/>
              <a:t>B. Perform better academically than those who don’t eat breakfast.</a:t>
            </a:r>
          </a:p>
          <a:p>
            <a:r>
              <a:rPr lang="en-CA" dirty="0" smtClean="0"/>
              <a:t>C. Don’t perform as well as those who skip breakfast.</a:t>
            </a:r>
          </a:p>
          <a:p>
            <a:r>
              <a:rPr lang="en-CA" dirty="0" smtClean="0"/>
              <a:t>D. None of the above.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Which of the following statements is NOT true?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A. Muscle tissue has a higher metabolic rate and energy expenditure than fat tissue.</a:t>
            </a:r>
          </a:p>
          <a:p>
            <a:r>
              <a:rPr lang="en-CA" dirty="0" smtClean="0"/>
              <a:t>B. Low calcium intake during childhood and adolescence may increase the risk of osteoporosis later in life. </a:t>
            </a:r>
          </a:p>
          <a:p>
            <a:r>
              <a:rPr lang="en-CA" dirty="0" smtClean="0"/>
              <a:t>C. Young children today often experience gestational diabetes due to high obesity rates.</a:t>
            </a:r>
          </a:p>
          <a:p>
            <a:r>
              <a:rPr lang="en-CA" dirty="0" smtClean="0"/>
              <a:t>D. One of the most important nutritional issues during adulthood is the maintenance of ideal body weight.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is the biggest challenge facing women who want to eat well?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A. Genetics</a:t>
            </a:r>
          </a:p>
          <a:p>
            <a:r>
              <a:rPr lang="en-CA" dirty="0" smtClean="0"/>
              <a:t>B. Time</a:t>
            </a:r>
          </a:p>
          <a:p>
            <a:r>
              <a:rPr lang="en-CA" dirty="0" smtClean="0"/>
              <a:t>C. Partners/Family</a:t>
            </a:r>
          </a:p>
          <a:p>
            <a:r>
              <a:rPr lang="en-CA" dirty="0" smtClean="0"/>
              <a:t>D. Moderation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Each day, approximately how many Americans visit a Fast-Food restaurant?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3608" y="2286000"/>
            <a:ext cx="7772400" cy="4572000"/>
          </a:xfrm>
        </p:spPr>
        <p:txBody>
          <a:bodyPr/>
          <a:lstStyle/>
          <a:p>
            <a:r>
              <a:rPr lang="en-CA" dirty="0" smtClean="0"/>
              <a:t>A. 10%</a:t>
            </a:r>
          </a:p>
          <a:p>
            <a:r>
              <a:rPr lang="en-CA" dirty="0" smtClean="0"/>
              <a:t>B. 25%</a:t>
            </a:r>
          </a:p>
          <a:p>
            <a:r>
              <a:rPr lang="en-CA" dirty="0" smtClean="0"/>
              <a:t>C. 40%</a:t>
            </a:r>
          </a:p>
          <a:p>
            <a:r>
              <a:rPr lang="en-CA" dirty="0" smtClean="0"/>
              <a:t>D. 50%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is the most eaten vegetable in America?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A. Carrots</a:t>
            </a:r>
          </a:p>
          <a:p>
            <a:r>
              <a:rPr lang="en-CA" dirty="0" smtClean="0"/>
              <a:t>B. Onions</a:t>
            </a:r>
          </a:p>
          <a:p>
            <a:r>
              <a:rPr lang="en-CA" dirty="0" smtClean="0"/>
              <a:t>C. Potato</a:t>
            </a:r>
          </a:p>
          <a:p>
            <a:r>
              <a:rPr lang="en-CA" dirty="0" smtClean="0"/>
              <a:t>D. Corn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How long would you have to walk to burn off a super sized Coke, Fries and a Big Mac?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2060848"/>
            <a:ext cx="7772400" cy="4572000"/>
          </a:xfrm>
        </p:spPr>
        <p:txBody>
          <a:bodyPr/>
          <a:lstStyle/>
          <a:p>
            <a:r>
              <a:rPr lang="en-CA" dirty="0" smtClean="0"/>
              <a:t>A. Seven hours</a:t>
            </a:r>
          </a:p>
          <a:p>
            <a:r>
              <a:rPr lang="en-CA" dirty="0" smtClean="0"/>
              <a:t>B. Five hours</a:t>
            </a:r>
          </a:p>
          <a:p>
            <a:r>
              <a:rPr lang="en-CA" dirty="0" smtClean="0"/>
              <a:t>C. Three hours</a:t>
            </a:r>
          </a:p>
          <a:p>
            <a:r>
              <a:rPr lang="en-CA" dirty="0" smtClean="0"/>
              <a:t>D. Ten hours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many TV advertisements does the average child see a year?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A. 2000</a:t>
            </a:r>
          </a:p>
          <a:p>
            <a:r>
              <a:rPr lang="en-CA" dirty="0" smtClean="0"/>
              <a:t>B. 25000</a:t>
            </a:r>
          </a:p>
          <a:p>
            <a:r>
              <a:rPr lang="en-CA" dirty="0" smtClean="0"/>
              <a:t>C. 10000</a:t>
            </a:r>
          </a:p>
          <a:p>
            <a:r>
              <a:rPr lang="en-CA" dirty="0" smtClean="0"/>
              <a:t>D. 5000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Which of the following facts is NOT true?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A. The first Ronald McDonald was fired for being too fat.</a:t>
            </a:r>
          </a:p>
          <a:p>
            <a:r>
              <a:rPr lang="en-CA" dirty="0" smtClean="0"/>
              <a:t>B. Obesity has surpassed smoking as the leading cause of preventable death.</a:t>
            </a:r>
          </a:p>
          <a:p>
            <a:r>
              <a:rPr lang="en-CA" dirty="0" smtClean="0"/>
              <a:t>C. Before most children can speak, they can recognize McDonald’s.</a:t>
            </a:r>
          </a:p>
          <a:p>
            <a:r>
              <a:rPr lang="en-CA" dirty="0" smtClean="0"/>
              <a:t>D. The World Health Organization has declared obesity a global epidemic.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Which is not a preventable risk factor for cancer?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A. Diet</a:t>
            </a:r>
          </a:p>
          <a:p>
            <a:r>
              <a:rPr lang="en-CA" dirty="0" smtClean="0"/>
              <a:t>B. Smoking</a:t>
            </a:r>
          </a:p>
          <a:p>
            <a:r>
              <a:rPr lang="en-CA" dirty="0" smtClean="0"/>
              <a:t>C. Family History</a:t>
            </a:r>
          </a:p>
          <a:p>
            <a:r>
              <a:rPr lang="en-CA" dirty="0" smtClean="0"/>
              <a:t>D. Exposure to Sun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We have little to no control over our health with respect to disease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 smtClean="0"/>
              <a:t>A)</a:t>
            </a:r>
            <a:r>
              <a:rPr lang="en-CA" dirty="0" smtClean="0"/>
              <a:t>True</a:t>
            </a:r>
          </a:p>
          <a:p>
            <a:r>
              <a:rPr lang="en-CA" b="1" dirty="0" smtClean="0"/>
              <a:t>B)</a:t>
            </a:r>
            <a:r>
              <a:rPr lang="en-CA" dirty="0" smtClean="0"/>
              <a:t>False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At what stage do humans grow most rapidly?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A. Infancy</a:t>
            </a:r>
          </a:p>
          <a:p>
            <a:r>
              <a:rPr lang="en-CA" dirty="0" smtClean="0"/>
              <a:t>B. Young Childhood</a:t>
            </a:r>
          </a:p>
          <a:p>
            <a:r>
              <a:rPr lang="en-CA" dirty="0" smtClean="0"/>
              <a:t>C. Adolescence</a:t>
            </a:r>
          </a:p>
          <a:p>
            <a:r>
              <a:rPr lang="en-CA" dirty="0" smtClean="0"/>
              <a:t>D. Older Adulthood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Much of what we know about nutrition was </a:t>
            </a:r>
            <a:r>
              <a:rPr lang="en-CA" dirty="0" smtClean="0"/>
              <a:t>discovered </a:t>
            </a:r>
            <a:r>
              <a:rPr lang="en-CA" dirty="0" smtClean="0"/>
              <a:t>in the last century.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CA" dirty="0" smtClean="0"/>
          </a:p>
          <a:p>
            <a:r>
              <a:rPr lang="en-CA" b="1" dirty="0" smtClean="0"/>
              <a:t>A)</a:t>
            </a:r>
            <a:r>
              <a:rPr lang="en-CA" dirty="0" smtClean="0"/>
              <a:t>True</a:t>
            </a:r>
          </a:p>
          <a:p>
            <a:r>
              <a:rPr lang="en-CA" b="1" dirty="0" smtClean="0"/>
              <a:t>B)</a:t>
            </a:r>
            <a:r>
              <a:rPr lang="en-CA" dirty="0" smtClean="0"/>
              <a:t>False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Infant Nutrition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A newborn baby should triple his or her birth weight by about what age?</a:t>
            </a:r>
          </a:p>
          <a:p>
            <a:r>
              <a:rPr lang="en-CA" b="1" dirty="0" smtClean="0"/>
              <a:t>A)</a:t>
            </a:r>
            <a:r>
              <a:rPr lang="en-CA" dirty="0" smtClean="0"/>
              <a:t>10 months</a:t>
            </a:r>
          </a:p>
          <a:p>
            <a:r>
              <a:rPr lang="en-CA" b="1" dirty="0" smtClean="0"/>
              <a:t>B)</a:t>
            </a:r>
            <a:r>
              <a:rPr lang="en-CA" dirty="0" smtClean="0"/>
              <a:t>4 to 6 months</a:t>
            </a:r>
          </a:p>
          <a:p>
            <a:r>
              <a:rPr lang="en-CA" b="1" dirty="0" smtClean="0"/>
              <a:t>C)</a:t>
            </a:r>
            <a:r>
              <a:rPr lang="en-CA" dirty="0" smtClean="0"/>
              <a:t>8 months</a:t>
            </a:r>
          </a:p>
          <a:p>
            <a:r>
              <a:rPr lang="en-CA" b="1" dirty="0" smtClean="0"/>
              <a:t>D)</a:t>
            </a:r>
            <a:r>
              <a:rPr lang="en-CA" dirty="0" smtClean="0"/>
              <a:t>12 months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Preschool Nutrition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    A good rule of thumb for feeding preschool children is how much of most foods served for each year of age?</a:t>
            </a:r>
          </a:p>
          <a:p>
            <a:r>
              <a:rPr lang="en-CA" b="1" dirty="0" smtClean="0"/>
              <a:t>A)</a:t>
            </a:r>
            <a:r>
              <a:rPr lang="en-CA" dirty="0" smtClean="0"/>
              <a:t>1 tablespoon</a:t>
            </a:r>
          </a:p>
          <a:p>
            <a:r>
              <a:rPr lang="en-CA" b="1" dirty="0" smtClean="0"/>
              <a:t>B)</a:t>
            </a:r>
            <a:r>
              <a:rPr lang="en-CA" dirty="0" smtClean="0"/>
              <a:t>2 tablespoons</a:t>
            </a:r>
          </a:p>
          <a:p>
            <a:r>
              <a:rPr lang="en-CA" b="1" dirty="0" smtClean="0"/>
              <a:t>C)</a:t>
            </a:r>
            <a:r>
              <a:rPr lang="en-CA" dirty="0" smtClean="0"/>
              <a:t>3 tablespoons</a:t>
            </a:r>
          </a:p>
          <a:p>
            <a:r>
              <a:rPr lang="en-CA" b="1" dirty="0" smtClean="0"/>
              <a:t>D)</a:t>
            </a:r>
            <a:r>
              <a:rPr lang="en-CA" dirty="0" smtClean="0"/>
              <a:t>4 tablespoons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Common nutrition-related chronic diseases of adults include: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    </a:t>
            </a:r>
          </a:p>
          <a:p>
            <a:r>
              <a:rPr lang="en-CA" b="1" dirty="0" smtClean="0"/>
              <a:t>A)</a:t>
            </a:r>
            <a:r>
              <a:rPr lang="en-CA" dirty="0" smtClean="0"/>
              <a:t>asthma, type 2 diabetes, and hypertension.</a:t>
            </a:r>
          </a:p>
          <a:p>
            <a:r>
              <a:rPr lang="en-CA" b="1" dirty="0" smtClean="0"/>
              <a:t>B)</a:t>
            </a:r>
            <a:r>
              <a:rPr lang="en-CA" dirty="0" smtClean="0"/>
              <a:t>hypertension, cancer, and arthritis.</a:t>
            </a:r>
          </a:p>
          <a:p>
            <a:r>
              <a:rPr lang="en-CA" b="1" dirty="0" smtClean="0"/>
              <a:t>C)</a:t>
            </a:r>
            <a:r>
              <a:rPr lang="en-CA" dirty="0" smtClean="0"/>
              <a:t>atherosclerosis, hypertension, and obesity.</a:t>
            </a:r>
          </a:p>
          <a:p>
            <a:r>
              <a:rPr lang="en-CA" b="1" dirty="0" smtClean="0"/>
              <a:t>D)</a:t>
            </a:r>
            <a:r>
              <a:rPr lang="en-CA" dirty="0" smtClean="0"/>
              <a:t>atherosclerosis, hypertension, and kidney disease.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2809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rgbClr val="0070C0"/>
                </a:solidFill>
              </a:rPr>
              <a:t>UNIT TWO DISCUSSION QUESTION</a:t>
            </a:r>
          </a:p>
          <a:p>
            <a:r>
              <a:rPr lang="en-CA" sz="2400" b="1" dirty="0" smtClean="0"/>
              <a:t>You </a:t>
            </a:r>
            <a:r>
              <a:rPr lang="en-CA" sz="2400" b="1" dirty="0"/>
              <a:t>and your parents live in </a:t>
            </a:r>
            <a:r>
              <a:rPr lang="en-CA" sz="2400" b="1" dirty="0" err="1" smtClean="0"/>
              <a:t>Fonthill</a:t>
            </a:r>
            <a:r>
              <a:rPr lang="en-CA" sz="2400" b="1" dirty="0" smtClean="0"/>
              <a:t>, </a:t>
            </a:r>
            <a:r>
              <a:rPr lang="en-CA" sz="2400" b="1" dirty="0"/>
              <a:t>where you attend </a:t>
            </a:r>
            <a:r>
              <a:rPr lang="en-CA" sz="2400" b="1" dirty="0" smtClean="0"/>
              <a:t>school </a:t>
            </a:r>
            <a:r>
              <a:rPr lang="en-CA" sz="2400" b="1" dirty="0"/>
              <a:t>and your </a:t>
            </a:r>
            <a:r>
              <a:rPr lang="en-CA" sz="2400" b="1" dirty="0" smtClean="0"/>
              <a:t>parents are </a:t>
            </a:r>
            <a:r>
              <a:rPr lang="en-CA" sz="2400" b="1" dirty="0"/>
              <a:t>employed as teachers. A year ago, your maternal grandmother, who lives in </a:t>
            </a:r>
            <a:r>
              <a:rPr lang="en-CA" sz="2400" b="1" dirty="0" smtClean="0"/>
              <a:t>Halifax</a:t>
            </a:r>
            <a:r>
              <a:rPr lang="en-CA" sz="2400" b="1" dirty="0"/>
              <a:t>, stayed with you for several weeks following the death of your grandfather. </a:t>
            </a:r>
            <a:endParaRPr lang="en-CA" sz="2400" b="1" dirty="0" smtClean="0"/>
          </a:p>
          <a:p>
            <a:r>
              <a:rPr lang="en-CA" sz="2400" b="1" dirty="0" smtClean="0"/>
              <a:t>She </a:t>
            </a:r>
            <a:r>
              <a:rPr lang="en-CA" sz="2400" b="1" dirty="0"/>
              <a:t>seemed fit at the time, going for walks with you and your dog, and cooking </a:t>
            </a:r>
            <a:r>
              <a:rPr lang="en-CA" sz="2400" b="1" dirty="0" smtClean="0"/>
              <a:t>large </a:t>
            </a:r>
            <a:r>
              <a:rPr lang="en-CA" sz="2400" b="1" dirty="0"/>
              <a:t>meals for your family and special treats for you throughout her stay. Last </a:t>
            </a:r>
            <a:r>
              <a:rPr lang="en-CA" sz="2400" b="1" dirty="0" smtClean="0"/>
              <a:t>night</a:t>
            </a:r>
            <a:r>
              <a:rPr lang="en-CA" sz="2400" b="1" dirty="0"/>
              <a:t>, your mother received a phone call from a Halifax hospital saying that </a:t>
            </a:r>
            <a:r>
              <a:rPr lang="en-CA" sz="2400" b="1" dirty="0" smtClean="0"/>
              <a:t>her mother </a:t>
            </a:r>
            <a:r>
              <a:rPr lang="en-CA" sz="2400" b="1" dirty="0"/>
              <a:t>had been admitted following a hip fracture suffered in a fall at home and </a:t>
            </a:r>
            <a:r>
              <a:rPr lang="en-CA" sz="2400" b="1" dirty="0" smtClean="0"/>
              <a:t>was </a:t>
            </a:r>
            <a:r>
              <a:rPr lang="en-CA" sz="2400" b="1" dirty="0"/>
              <a:t>battling significant dehydration and </a:t>
            </a:r>
            <a:r>
              <a:rPr lang="en-CA" sz="2400" b="1" dirty="0" smtClean="0"/>
              <a:t>moderate dementia </a:t>
            </a:r>
            <a:r>
              <a:rPr lang="en-CA" sz="2400" b="1" dirty="0"/>
              <a:t>as well. Identify </a:t>
            </a:r>
            <a:r>
              <a:rPr lang="en-CA" sz="2400" b="1" dirty="0" smtClean="0"/>
              <a:t>several </a:t>
            </a:r>
            <a:r>
              <a:rPr lang="en-CA" sz="2400" b="1" dirty="0"/>
              <a:t>factors that might have contributed to your grandmother's condition. </a:t>
            </a:r>
            <a:endParaRPr lang="en-CA" sz="2400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24539843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0070C0"/>
                </a:solidFill>
              </a:rPr>
              <a:t>Harvard School of Public Health 2009</a:t>
            </a:r>
          </a:p>
          <a:p>
            <a:endParaRPr lang="en-CA" sz="2000" dirty="0" smtClean="0">
              <a:solidFill>
                <a:srgbClr val="0070C0"/>
              </a:solidFill>
            </a:endParaRPr>
          </a:p>
          <a:p>
            <a:r>
              <a:rPr lang="en-CA" dirty="0" smtClean="0"/>
              <a:t>The researchers also found large effects from a series of other preventable dietary and</a:t>
            </a:r>
          </a:p>
          <a:p>
            <a:r>
              <a:rPr lang="en-CA" dirty="0" smtClean="0"/>
              <a:t> lifestyle risk factors. Below are the numbers of deaths in the U.S. due annually to each of</a:t>
            </a:r>
          </a:p>
          <a:p>
            <a:r>
              <a:rPr lang="en-CA" dirty="0" smtClean="0"/>
              <a:t> the individual risk factors examined: </a:t>
            </a:r>
          </a:p>
          <a:p>
            <a:r>
              <a:rPr lang="en-CA" dirty="0" smtClean="0"/>
              <a:t>Smoking: 467,000</a:t>
            </a:r>
          </a:p>
          <a:p>
            <a:r>
              <a:rPr lang="en-CA" dirty="0" smtClean="0"/>
              <a:t>High blood pressure: 395,000</a:t>
            </a:r>
          </a:p>
          <a:p>
            <a:r>
              <a:rPr lang="en-CA" dirty="0" smtClean="0"/>
              <a:t>Overweight-obesity: 216,000</a:t>
            </a:r>
          </a:p>
          <a:p>
            <a:r>
              <a:rPr lang="en-CA" dirty="0" smtClean="0"/>
              <a:t>Inadequate physical activity and inactivity: 191,000</a:t>
            </a:r>
          </a:p>
          <a:p>
            <a:r>
              <a:rPr lang="en-CA" dirty="0" smtClean="0"/>
              <a:t>High blood sugar: 190,000</a:t>
            </a:r>
          </a:p>
          <a:p>
            <a:r>
              <a:rPr lang="en-CA" dirty="0" smtClean="0"/>
              <a:t>High </a:t>
            </a:r>
            <a:r>
              <a:rPr lang="en-CA" u="sng" dirty="0" smtClean="0">
                <a:hlinkClick r:id="rId2" tooltip="Powered by Text-Enhance"/>
              </a:rPr>
              <a:t>LDL cholesterol</a:t>
            </a:r>
            <a:r>
              <a:rPr lang="en-CA" dirty="0" smtClean="0"/>
              <a:t>: 113,000</a:t>
            </a:r>
          </a:p>
          <a:p>
            <a:r>
              <a:rPr lang="en-CA" dirty="0" smtClean="0"/>
              <a:t>High dietary salt: 102,000</a:t>
            </a:r>
          </a:p>
          <a:p>
            <a:r>
              <a:rPr lang="en-CA" dirty="0" smtClean="0"/>
              <a:t>Low dietary omega-3 fatty acids (seafood): 84,000</a:t>
            </a:r>
          </a:p>
          <a:p>
            <a:r>
              <a:rPr lang="en-CA" dirty="0" smtClean="0"/>
              <a:t>High dietary trans fatty acids: 82,000</a:t>
            </a:r>
          </a:p>
          <a:p>
            <a:r>
              <a:rPr lang="en-CA" dirty="0" smtClean="0"/>
              <a:t>Alcohol use: 64,000 (alcohol use averted a balance of 26,000 deaths from heart disease,</a:t>
            </a:r>
          </a:p>
          <a:p>
            <a:r>
              <a:rPr lang="en-CA" dirty="0" smtClean="0"/>
              <a:t>stroke and diabetes, because moderate drinking reduces risk of these diseases. But these</a:t>
            </a:r>
          </a:p>
          <a:p>
            <a:r>
              <a:rPr lang="en-CA" dirty="0" smtClean="0"/>
              <a:t>deaths were outweighed by 90,000 alcohol-related deaths from traffic and other injuries, </a:t>
            </a:r>
          </a:p>
          <a:p>
            <a:r>
              <a:rPr lang="en-CA" dirty="0" smtClean="0"/>
              <a:t>violence, cancers and a range of other diseases).</a:t>
            </a:r>
          </a:p>
          <a:p>
            <a:r>
              <a:rPr lang="en-CA" dirty="0" smtClean="0"/>
              <a:t>Low intake of fruits and vegetables: 58,000</a:t>
            </a:r>
          </a:p>
          <a:p>
            <a:r>
              <a:rPr lang="en-CA" dirty="0" smtClean="0"/>
              <a:t>Low dietary poly-unsaturated fatty acids: 15,000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908720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CA" dirty="0" smtClean="0"/>
              <a:t>A		2. D		3. A	4. D (</a:t>
            </a:r>
            <a:r>
              <a:rPr lang="en-CA" dirty="0" err="1" smtClean="0"/>
              <a:t>Choline</a:t>
            </a:r>
            <a:r>
              <a:rPr lang="en-CA" dirty="0" smtClean="0"/>
              <a:t>)</a:t>
            </a:r>
          </a:p>
          <a:p>
            <a:pPr marL="342900" indent="-342900">
              <a:buAutoNum type="arabicPeriod" startAt="5"/>
            </a:pPr>
            <a:r>
              <a:rPr lang="en-CA" dirty="0" smtClean="0"/>
              <a:t>A		6. B		7. C	8. A</a:t>
            </a:r>
          </a:p>
          <a:p>
            <a:pPr marL="342900" indent="-342900">
              <a:buAutoNum type="arabicPeriod" startAt="9"/>
            </a:pPr>
            <a:r>
              <a:rPr lang="en-CA" dirty="0" smtClean="0"/>
              <a:t>B		10. C		11.B	12.  B</a:t>
            </a:r>
          </a:p>
          <a:p>
            <a:pPr marL="342900" indent="-342900">
              <a:buAutoNum type="arabicPeriod" startAt="13"/>
            </a:pPr>
            <a:r>
              <a:rPr lang="en-CA" dirty="0" smtClean="0"/>
              <a:t>C		14. A		15. D	16.   B</a:t>
            </a:r>
          </a:p>
          <a:p>
            <a:pPr marL="342900" indent="-342900">
              <a:buAutoNum type="arabicPeriod" startAt="17"/>
            </a:pPr>
            <a:r>
              <a:rPr lang="en-CA" dirty="0" smtClean="0"/>
              <a:t>C		18.  False		19. True	20.  B</a:t>
            </a:r>
          </a:p>
          <a:p>
            <a:pPr marL="342900" indent="-342900"/>
            <a:r>
              <a:rPr lang="en-CA" dirty="0" smtClean="0"/>
              <a:t>21. A		22. C</a:t>
            </a:r>
          </a:p>
          <a:p>
            <a:pPr marL="342900" indent="-342900">
              <a:buAutoNum type="arabicPeriod" startAt="5"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Vitamin C helps in the absorption of ________.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A. Fat</a:t>
            </a:r>
          </a:p>
          <a:p>
            <a:r>
              <a:rPr lang="en-CA" dirty="0" smtClean="0"/>
              <a:t>B. Protein</a:t>
            </a:r>
          </a:p>
          <a:p>
            <a:r>
              <a:rPr lang="en-CA" dirty="0" smtClean="0"/>
              <a:t>C. Vitamin A</a:t>
            </a:r>
          </a:p>
          <a:p>
            <a:r>
              <a:rPr lang="en-CA" dirty="0" smtClean="0"/>
              <a:t>D. Iron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 this type of diabetes, the body produces little or no insulin.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A. Type 1</a:t>
            </a:r>
          </a:p>
          <a:p>
            <a:r>
              <a:rPr lang="en-CA" dirty="0" smtClean="0"/>
              <a:t>B. Type 2 </a:t>
            </a:r>
          </a:p>
          <a:p>
            <a:r>
              <a:rPr lang="en-CA" dirty="0" smtClean="0"/>
              <a:t>C. Gestational</a:t>
            </a:r>
          </a:p>
          <a:p>
            <a:r>
              <a:rPr lang="en-CA" dirty="0" smtClean="0"/>
              <a:t>D. All of the above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Which of the following is NOT a side effect of </a:t>
            </a:r>
            <a:r>
              <a:rPr lang="en-CA" dirty="0" err="1" smtClean="0"/>
              <a:t>Megadosing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A. Liver Toxicity</a:t>
            </a:r>
          </a:p>
          <a:p>
            <a:r>
              <a:rPr lang="en-CA" dirty="0" smtClean="0"/>
              <a:t>B. Birth Defects</a:t>
            </a:r>
          </a:p>
          <a:p>
            <a:r>
              <a:rPr lang="en-CA" dirty="0" smtClean="0"/>
              <a:t>C. Fishy Body Odour</a:t>
            </a:r>
          </a:p>
          <a:p>
            <a:r>
              <a:rPr lang="en-CA" dirty="0" smtClean="0"/>
              <a:t>D. All of the above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is Lactose?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A. A sugar found in milk.</a:t>
            </a:r>
          </a:p>
          <a:p>
            <a:r>
              <a:rPr lang="en-CA" dirty="0" smtClean="0"/>
              <a:t>B. A protein found in milk.</a:t>
            </a:r>
          </a:p>
          <a:p>
            <a:r>
              <a:rPr lang="en-CA" dirty="0" smtClean="0"/>
              <a:t>C. An antioxidant found in milk.</a:t>
            </a:r>
          </a:p>
          <a:p>
            <a:r>
              <a:rPr lang="en-CA" dirty="0" smtClean="0"/>
              <a:t>D. A fat found in milk.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celiac disease?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A. An allergic reaction to </a:t>
            </a:r>
            <a:r>
              <a:rPr lang="en-CA" dirty="0" err="1" smtClean="0"/>
              <a:t>Celiatase</a:t>
            </a:r>
            <a:r>
              <a:rPr lang="en-CA" dirty="0" smtClean="0"/>
              <a:t>, causing a slow metabolism.</a:t>
            </a:r>
          </a:p>
          <a:p>
            <a:r>
              <a:rPr lang="en-CA" dirty="0" smtClean="0"/>
              <a:t>B. A disorder of the small intestine being damaged by a substance called gluten.</a:t>
            </a:r>
          </a:p>
          <a:p>
            <a:r>
              <a:rPr lang="en-CA" dirty="0" smtClean="0"/>
              <a:t>C. A form of indigestion caused by acid regurgitation into the </a:t>
            </a:r>
            <a:r>
              <a:rPr lang="en-CA" dirty="0" err="1" smtClean="0"/>
              <a:t>esophagus</a:t>
            </a:r>
            <a:r>
              <a:rPr lang="en-CA" dirty="0" smtClean="0"/>
              <a:t>.</a:t>
            </a:r>
          </a:p>
          <a:p>
            <a:r>
              <a:rPr lang="en-CA" dirty="0" smtClean="0"/>
              <a:t>D. A disorder of the metabolism causing excessive thirst and the production of large amounts of urine.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Which of the following is NOT a characteristic of the Older Adult Life Cycle?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916832"/>
            <a:ext cx="7772400" cy="4572000"/>
          </a:xfrm>
        </p:spPr>
        <p:txBody>
          <a:bodyPr/>
          <a:lstStyle/>
          <a:p>
            <a:r>
              <a:rPr lang="en-CA" dirty="0" smtClean="0"/>
              <a:t>A. Need the same amount of nutrients, although in smaller amounts.</a:t>
            </a:r>
          </a:p>
          <a:p>
            <a:r>
              <a:rPr lang="en-CA" dirty="0" smtClean="0"/>
              <a:t>B. Thirst signal decreases, therefore they need more water.</a:t>
            </a:r>
          </a:p>
          <a:p>
            <a:r>
              <a:rPr lang="en-CA" dirty="0" smtClean="0"/>
              <a:t>C. They are lacking in Calcium, Zinc, Iron and Vitamin D. </a:t>
            </a:r>
          </a:p>
          <a:p>
            <a:r>
              <a:rPr lang="en-CA" dirty="0" smtClean="0"/>
              <a:t>D. They have special challenges to take in consideration.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A(n) ______ vegetarian is one who only eats foods from plant sources.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A. Vegan</a:t>
            </a:r>
          </a:p>
          <a:p>
            <a:r>
              <a:rPr lang="en-CA" dirty="0" smtClean="0"/>
              <a:t>B. Lacto-</a:t>
            </a:r>
            <a:r>
              <a:rPr lang="en-CA" dirty="0" err="1" smtClean="0"/>
              <a:t>ovo</a:t>
            </a:r>
            <a:r>
              <a:rPr lang="en-CA" dirty="0" smtClean="0"/>
              <a:t> vegetarian</a:t>
            </a:r>
          </a:p>
          <a:p>
            <a:r>
              <a:rPr lang="en-CA" dirty="0" smtClean="0"/>
              <a:t>C. Semi-vegetarian</a:t>
            </a:r>
          </a:p>
          <a:p>
            <a:r>
              <a:rPr lang="en-CA" dirty="0" smtClean="0"/>
              <a:t>D. All of the above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954</TotalTime>
  <Words>1063</Words>
  <Application>Microsoft Office PowerPoint</Application>
  <PresentationFormat>On-screen Show (4:3)</PresentationFormat>
  <Paragraphs>142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Equity</vt:lpstr>
      <vt:lpstr>Life Cycle Challenge</vt:lpstr>
      <vt:lpstr>At what stage do humans grow most rapidly?</vt:lpstr>
      <vt:lpstr>Vitamin C helps in the absorption of ________.</vt:lpstr>
      <vt:lpstr>In this type of diabetes, the body produces little or no insulin. </vt:lpstr>
      <vt:lpstr>Which of the following is NOT a side effect of Megadosing?</vt:lpstr>
      <vt:lpstr>What is Lactose? </vt:lpstr>
      <vt:lpstr>What is celiac disease?</vt:lpstr>
      <vt:lpstr> Which of the following is NOT a characteristic of the Older Adult Life Cycle? </vt:lpstr>
      <vt:lpstr>A(n) ______ vegetarian is one who only eats foods from plant sources.</vt:lpstr>
      <vt:lpstr>Research indicates that students who eat breakfast:</vt:lpstr>
      <vt:lpstr>Which of the following statements is NOT true? </vt:lpstr>
      <vt:lpstr>What is the biggest challenge facing women who want to eat well?</vt:lpstr>
      <vt:lpstr>Each day, approximately how many Americans visit a Fast-Food restaurant? </vt:lpstr>
      <vt:lpstr>What is the most eaten vegetable in America?</vt:lpstr>
      <vt:lpstr>How long would you have to walk to burn off a super sized Coke, Fries and a Big Mac?</vt:lpstr>
      <vt:lpstr>How many TV advertisements does the average child see a year?</vt:lpstr>
      <vt:lpstr>Which of the following facts is NOT true?</vt:lpstr>
      <vt:lpstr>Which is not a preventable risk factor for cancer?</vt:lpstr>
      <vt:lpstr>We have little to no control over our health with respect to disease.</vt:lpstr>
      <vt:lpstr>Much of what we know about nutrition was discovered in the last century.</vt:lpstr>
      <vt:lpstr>Infant Nutrition</vt:lpstr>
      <vt:lpstr>Preschool Nutrition</vt:lpstr>
      <vt:lpstr>Common nutrition-related chronic diseases of adults include:</vt:lpstr>
      <vt:lpstr>Slide 24</vt:lpstr>
      <vt:lpstr>Slide 25</vt:lpstr>
      <vt:lpstr>Slide 26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Cycle Challenge</dc:title>
  <dc:creator>Shan</dc:creator>
  <cp:lastModifiedBy>Shan</cp:lastModifiedBy>
  <cp:revision>16</cp:revision>
  <dcterms:created xsi:type="dcterms:W3CDTF">2012-03-28T01:26:43Z</dcterms:created>
  <dcterms:modified xsi:type="dcterms:W3CDTF">2012-03-28T17:21:03Z</dcterms:modified>
</cp:coreProperties>
</file>